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  <p:sldMasterId id="2147483779" r:id="rId5"/>
    <p:sldMasterId id="2147483762" r:id="rId6"/>
  </p:sldMasterIdLst>
  <p:notesMasterIdLst>
    <p:notesMasterId r:id="rId20"/>
  </p:notesMasterIdLst>
  <p:sldIdLst>
    <p:sldId id="709" r:id="rId7"/>
    <p:sldId id="806" r:id="rId8"/>
    <p:sldId id="769" r:id="rId9"/>
    <p:sldId id="307" r:id="rId10"/>
    <p:sldId id="808" r:id="rId11"/>
    <p:sldId id="308" r:id="rId12"/>
    <p:sldId id="311" r:id="rId13"/>
    <p:sldId id="331" r:id="rId14"/>
    <p:sldId id="816" r:id="rId15"/>
    <p:sldId id="811" r:id="rId16"/>
    <p:sldId id="803" r:id="rId17"/>
    <p:sldId id="822" r:id="rId18"/>
    <p:sldId id="712" r:id="rId19"/>
  </p:sldIdLst>
  <p:sldSz cx="9144000" cy="5145088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A89DB-D7B2-2041-9FB7-BB3EA8358512}" v="6" dt="2023-10-13T12:37:48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777"/>
  </p:normalViewPr>
  <p:slideViewPr>
    <p:cSldViewPr snapToGrid="0">
      <p:cViewPr varScale="1">
        <p:scale>
          <a:sx n="142" d="100"/>
          <a:sy n="142" d="100"/>
        </p:scale>
        <p:origin x="102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Engman" userId="96656b9d-8a4a-41e3-ab91-08492099e9b5" providerId="ADAL" clId="{889A89DB-D7B2-2041-9FB7-BB3EA8358512}"/>
    <pc:docChg chg="undo custSel addSld delSld modSld">
      <pc:chgData name="Anna Engman" userId="96656b9d-8a4a-41e3-ab91-08492099e9b5" providerId="ADAL" clId="{889A89DB-D7B2-2041-9FB7-BB3EA8358512}" dt="2023-10-13T12:37:57.292" v="17" actId="2696"/>
      <pc:docMkLst>
        <pc:docMk/>
      </pc:docMkLst>
      <pc:sldChg chg="del">
        <pc:chgData name="Anna Engman" userId="96656b9d-8a4a-41e3-ab91-08492099e9b5" providerId="ADAL" clId="{889A89DB-D7B2-2041-9FB7-BB3EA8358512}" dt="2023-10-13T12:37:57.292" v="17" actId="2696"/>
        <pc:sldMkLst>
          <pc:docMk/>
          <pc:sldMk cId="2752668402" sldId="821"/>
        </pc:sldMkLst>
      </pc:sldChg>
      <pc:sldChg chg="add">
        <pc:chgData name="Anna Engman" userId="96656b9d-8a4a-41e3-ab91-08492099e9b5" providerId="ADAL" clId="{889A89DB-D7B2-2041-9FB7-BB3EA8358512}" dt="2023-10-13T12:37:48.934" v="16"/>
        <pc:sldMkLst>
          <pc:docMk/>
          <pc:sldMk cId="3702734856" sldId="822"/>
        </pc:sldMkLst>
      </pc:sldChg>
      <pc:sldChg chg="addSp delSp modSp add del mod modClrScheme chgLayout">
        <pc:chgData name="Anna Engman" userId="96656b9d-8a4a-41e3-ab91-08492099e9b5" providerId="ADAL" clId="{889A89DB-D7B2-2041-9FB7-BB3EA8358512}" dt="2023-10-04T12:27:26.449" v="15" actId="2696"/>
        <pc:sldMkLst>
          <pc:docMk/>
          <pc:sldMk cId="3992032642" sldId="822"/>
        </pc:sldMkLst>
        <pc:spChg chg="del mod ord">
          <ac:chgData name="Anna Engman" userId="96656b9d-8a4a-41e3-ab91-08492099e9b5" providerId="ADAL" clId="{889A89DB-D7B2-2041-9FB7-BB3EA8358512}" dt="2023-09-29T08:15:19.445" v="3" actId="478"/>
          <ac:spMkLst>
            <pc:docMk/>
            <pc:sldMk cId="3992032642" sldId="822"/>
            <ac:spMk id="3" creationId="{21EBA8AD-5BB4-1060-1EB8-DF48B781CABE}"/>
          </ac:spMkLst>
        </pc:spChg>
        <pc:spChg chg="mod ord">
          <ac:chgData name="Anna Engman" userId="96656b9d-8a4a-41e3-ab91-08492099e9b5" providerId="ADAL" clId="{889A89DB-D7B2-2041-9FB7-BB3EA8358512}" dt="2023-09-29T08:15:11.387" v="1" actId="700"/>
          <ac:spMkLst>
            <pc:docMk/>
            <pc:sldMk cId="3992032642" sldId="822"/>
            <ac:spMk id="4" creationId="{EAA7ACBB-4B27-3CA3-D125-33ABC3ADF282}"/>
          </ac:spMkLst>
        </pc:spChg>
        <pc:spChg chg="add del mod ord">
          <ac:chgData name="Anna Engman" userId="96656b9d-8a4a-41e3-ab91-08492099e9b5" providerId="ADAL" clId="{889A89DB-D7B2-2041-9FB7-BB3EA8358512}" dt="2023-09-29T08:15:16.589" v="2" actId="478"/>
          <ac:spMkLst>
            <pc:docMk/>
            <pc:sldMk cId="3992032642" sldId="822"/>
            <ac:spMk id="6" creationId="{7AFC0485-D439-03E1-026B-E4FF88D316A8}"/>
          </ac:spMkLst>
        </pc:spChg>
        <pc:spChg chg="add del">
          <ac:chgData name="Anna Engman" userId="96656b9d-8a4a-41e3-ab91-08492099e9b5" providerId="ADAL" clId="{889A89DB-D7B2-2041-9FB7-BB3EA8358512}" dt="2023-09-29T08:15:37.247" v="8" actId="478"/>
          <ac:spMkLst>
            <pc:docMk/>
            <pc:sldMk cId="3992032642" sldId="822"/>
            <ac:spMk id="8" creationId="{EC9AAA4F-A00B-4572-F684-3EE94985E01C}"/>
          </ac:spMkLst>
        </pc:spChg>
        <pc:spChg chg="add del mod">
          <ac:chgData name="Anna Engman" userId="96656b9d-8a4a-41e3-ab91-08492099e9b5" providerId="ADAL" clId="{889A89DB-D7B2-2041-9FB7-BB3EA8358512}" dt="2023-09-29T08:15:21.737" v="4" actId="478"/>
          <ac:spMkLst>
            <pc:docMk/>
            <pc:sldMk cId="3992032642" sldId="822"/>
            <ac:spMk id="9" creationId="{639E493A-7DEB-80B0-D2A2-1AFDE3FC8629}"/>
          </ac:spMkLst>
        </pc:spChg>
        <pc:spChg chg="add">
          <ac:chgData name="Anna Engman" userId="96656b9d-8a4a-41e3-ab91-08492099e9b5" providerId="ADAL" clId="{889A89DB-D7B2-2041-9FB7-BB3EA8358512}" dt="2023-09-29T08:16:38.759" v="10" actId="11529"/>
          <ac:spMkLst>
            <pc:docMk/>
            <pc:sldMk cId="3992032642" sldId="822"/>
            <ac:spMk id="10" creationId="{4EE122F2-20FB-6EE7-FB6D-B12414233387}"/>
          </ac:spMkLst>
        </pc:spChg>
        <pc:picChg chg="del">
          <ac:chgData name="Anna Engman" userId="96656b9d-8a4a-41e3-ab91-08492099e9b5" providerId="ADAL" clId="{889A89DB-D7B2-2041-9FB7-BB3EA8358512}" dt="2023-09-29T08:15:23.150" v="5" actId="478"/>
          <ac:picMkLst>
            <pc:docMk/>
            <pc:sldMk cId="3992032642" sldId="822"/>
            <ac:picMk id="2" creationId="{FFB05544-D47A-B5A4-A7D1-C105EEC7CF6F}"/>
          </ac:picMkLst>
        </pc:picChg>
        <pc:picChg chg="mod">
          <ac:chgData name="Anna Engman" userId="96656b9d-8a4a-41e3-ab91-08492099e9b5" providerId="ADAL" clId="{889A89DB-D7B2-2041-9FB7-BB3EA8358512}" dt="2023-09-29T08:15:53.673" v="9" actId="1076"/>
          <ac:picMkLst>
            <pc:docMk/>
            <pc:sldMk cId="3992032642" sldId="822"/>
            <ac:picMk id="5" creationId="{083C99E5-4386-1A25-4CAB-2D9458131548}"/>
          </ac:picMkLst>
        </pc:picChg>
        <pc:cxnChg chg="add mod">
          <ac:chgData name="Anna Engman" userId="96656b9d-8a4a-41e3-ab91-08492099e9b5" providerId="ADAL" clId="{889A89DB-D7B2-2041-9FB7-BB3EA8358512}" dt="2023-09-29T08:16:55.252" v="12" actId="14100"/>
          <ac:cxnSpMkLst>
            <pc:docMk/>
            <pc:sldMk cId="3992032642" sldId="822"/>
            <ac:cxnSpMk id="12" creationId="{990EE9E9-B112-8582-9935-BB8576B6F483}"/>
          </ac:cxnSpMkLst>
        </pc:cxnChg>
        <pc:cxnChg chg="add mod">
          <ac:chgData name="Anna Engman" userId="96656b9d-8a4a-41e3-ab91-08492099e9b5" providerId="ADAL" clId="{889A89DB-D7B2-2041-9FB7-BB3EA8358512}" dt="2023-09-29T08:17:54.318" v="14" actId="14100"/>
          <ac:cxnSpMkLst>
            <pc:docMk/>
            <pc:sldMk cId="3992032642" sldId="822"/>
            <ac:cxnSpMk id="15" creationId="{85D22672-B310-1BA5-35D7-31C1160D765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arlow Light" pitchFamily="2" charset="77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arlow Light" pitchFamily="2" charset="77"/>
              </a:defRPr>
            </a:lvl1pPr>
          </a:lstStyle>
          <a:p>
            <a:fld id="{529254F7-3DA3-DE40-B52A-08AC003E3DBB}" type="datetimeFigureOut">
              <a:rPr lang="sv-SE" smtClean="0"/>
              <a:pPr/>
              <a:t>2023-09-29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arlow Light" pitchFamily="2" charset="77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arlow Light" pitchFamily="2" charset="77"/>
              </a:defRPr>
            </a:lvl1pPr>
          </a:lstStyle>
          <a:p>
            <a:fld id="{E5EA56B5-0EE6-A243-BE4E-4F6573FC536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8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Barlow Light" pitchFamily="2" charset="77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Barlow Light" pitchFamily="2" charset="77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Barlow Light" pitchFamily="2" charset="77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Barlow Light" pitchFamily="2" charset="77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Barlow Light" pitchFamily="2" charset="77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56B5-0EE6-A243-BE4E-4F6573FC536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63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56B5-0EE6-A243-BE4E-4F6573FC536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80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 - vi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F481EB2A-7AE4-ABF9-805E-CA7F755FB6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2821" y="1143050"/>
            <a:ext cx="5060156" cy="3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Barlow SemiBold"/>
              <a:buNone/>
              <a:defRPr sz="2000" b="0" i="0">
                <a:solidFill>
                  <a:schemeClr val="tx2"/>
                </a:solidFill>
                <a:latin typeface="Barlow Light" pitchFamily="2" charset="77"/>
                <a:ea typeface="Barlow Light" pitchFamily="2" charset="77"/>
                <a:cs typeface="Barlow Light" pitchFamily="2" charset="77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sv-SE" b="0" i="0">
                <a:latin typeface="Barlow Light" pitchFamily="2" charset="77"/>
              </a:rPr>
              <a:t>SKRIV DIN RUBRIK HÄR</a:t>
            </a:r>
            <a:endParaRPr lang="sv-SE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01CF3346-CE15-66A9-B0EC-2E2B04A18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20" y="1603392"/>
            <a:ext cx="5060156" cy="224383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sz="13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sz="12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sz="10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>
              <a:buNone/>
              <a:defRPr sz="9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171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(process)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FB3DDC15-8F37-F0ED-190B-5EEF5F05A93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F5500-C283-BA05-6AED-DA4DD64F1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275" y="407899"/>
            <a:ext cx="5060221" cy="5095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RUBRIK HÄR</a:t>
            </a:r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E874FBEA-E427-FA73-7B9B-7662C60A3C85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  <p:sp>
        <p:nvSpPr>
          <p:cNvPr id="9" name="Platshållare för SmartArt 8">
            <a:extLst>
              <a:ext uri="{FF2B5EF4-FFF2-40B4-BE49-F238E27FC236}">
                <a16:creationId xmlns:a16="http://schemas.microsoft.com/office/drawing/2014/main" id="{BFD751AD-D401-05B0-A60A-09B7383B4482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555274" y="1325350"/>
            <a:ext cx="7977353" cy="3156157"/>
          </a:xfrm>
          <a:noFill/>
          <a:ln>
            <a:noFill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klisk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FB3DDC15-8F37-F0ED-190B-5EEF5F05A93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F5500-C283-BA05-6AED-DA4DD64F1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10" y="269131"/>
            <a:ext cx="5060221" cy="5095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RUBRIK HÄR</a:t>
            </a:r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E874FBEA-E427-FA73-7B9B-7662C60A3C85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5490170-452E-7191-5184-178CEA155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39" y="1116736"/>
            <a:ext cx="2893322" cy="2911616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19BA1EB7-555F-3D7D-4EA1-05CB8F53D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2197" y="1298149"/>
            <a:ext cx="1006438" cy="50955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2"/>
                </a:solidFill>
                <a:latin typeface="Barlow Medium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BB681B14-66F9-2E02-B2CE-3EFF309969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7262" y="1298148"/>
            <a:ext cx="1006438" cy="50955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2"/>
                </a:solidFill>
                <a:latin typeface="Barlow Medium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A9ECC097-9C7C-D6BA-71FD-0BF36E4F6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6364" y="3082613"/>
            <a:ext cx="1006438" cy="50955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2"/>
                </a:solidFill>
                <a:latin typeface="Barlow Medium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0EC73D3-8871-2FAA-96FA-F1177A72E3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8780" y="4127995"/>
            <a:ext cx="1006438" cy="50955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2"/>
                </a:solidFill>
                <a:latin typeface="Barlow Medium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3E4618B-5CA9-1B8E-5973-5E31CF208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0486" y="3082613"/>
            <a:ext cx="1006438" cy="509552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2"/>
                </a:solidFill>
                <a:latin typeface="Barlow Medium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din rubrik här</a:t>
            </a:r>
          </a:p>
        </p:txBody>
      </p:sp>
    </p:spTree>
    <p:extLst>
      <p:ext uri="{BB962C8B-B14F-4D97-AF65-F5344CB8AC3E}">
        <p14:creationId xmlns:p14="http://schemas.microsoft.com/office/powerpoint/2010/main" val="38430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D3861C-84A3-4477-7F81-7413F29A0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13" y="12719"/>
            <a:ext cx="7819174" cy="4661733"/>
          </a:xfrm>
          <a:prstGeom prst="rect">
            <a:avLst/>
          </a:prstGeom>
        </p:spPr>
      </p:pic>
      <p:sp>
        <p:nvSpPr>
          <p:cNvPr id="4" name="Google Shape;9;p2">
            <a:extLst>
              <a:ext uri="{FF2B5EF4-FFF2-40B4-BE49-F238E27FC236}">
                <a16:creationId xmlns:a16="http://schemas.microsoft.com/office/drawing/2014/main" id="{F481EB2A-7AE4-ABF9-805E-CA7F755FB6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2821" y="297499"/>
            <a:ext cx="5060156" cy="6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Barlow SemiBold"/>
              <a:buNone/>
              <a:defRPr sz="2000" b="0" i="0">
                <a:solidFill>
                  <a:schemeClr val="tx2"/>
                </a:solidFill>
                <a:latin typeface="Barlow Light" pitchFamily="2" charset="77"/>
                <a:ea typeface="Barlow Light" pitchFamily="2" charset="77"/>
                <a:cs typeface="Barlow Light" pitchFamily="2" charset="77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sv-SE" b="0" i="0">
                <a:latin typeface="Barlow Light" pitchFamily="2" charset="77"/>
              </a:rPr>
              <a:t>SKRIV DIN RUBRIK HÄR</a:t>
            </a:r>
            <a:endParaRPr lang="sv-SE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01CF3346-CE15-66A9-B0EC-2E2B04A18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821" y="1253841"/>
            <a:ext cx="5060156" cy="224383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sz="13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sz="12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sz="10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>
              <a:buNone/>
              <a:defRPr sz="9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Vanlig text</a:t>
            </a:r>
          </a:p>
        </p:txBody>
      </p:sp>
      <p:sp>
        <p:nvSpPr>
          <p:cNvPr id="2" name="Platshållare för bildnummer 14">
            <a:extLst>
              <a:ext uri="{FF2B5EF4-FFF2-40B4-BE49-F238E27FC236}">
                <a16:creationId xmlns:a16="http://schemas.microsoft.com/office/drawing/2014/main" id="{5B4F10EB-34B9-BA33-B085-8D024E5F3C30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35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FB3DDC15-8F37-F0ED-190B-5EEF5F05A93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F5500-C283-BA05-6AED-DA4DD64F1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647" y="976172"/>
            <a:ext cx="4188941" cy="317101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FÖR- OCH EFTERNAMN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A62A09-8ABC-45D1-C635-83F1AC78A6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646" y="1734764"/>
            <a:ext cx="3790371" cy="2243830"/>
          </a:xfr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0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>
              <a:buNone/>
              <a:defRPr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Skriv din text här. </a:t>
            </a:r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E874FBEA-E427-FA73-7B9B-7662C60A3C85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1D884CC1-2F2E-D638-F1B2-0F05B4157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47" y="1293274"/>
            <a:ext cx="3790372" cy="317102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Barlow Light" pitchFamily="2" charset="77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En lämplig titel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2AD72CD-F38B-583D-DA88-4A765527C2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5938" y="-579"/>
            <a:ext cx="3298063" cy="4737769"/>
          </a:xfrm>
        </p:spPr>
        <p:txBody>
          <a:bodyPr/>
          <a:lstStyle/>
          <a:p>
            <a:endParaRPr lang="sv-SE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25AD9F84-853A-8088-E26B-4BC6B56BFB6D}"/>
              </a:ext>
            </a:extLst>
          </p:cNvPr>
          <p:cNvCxnSpPr/>
          <p:nvPr userDrawn="1"/>
        </p:nvCxnSpPr>
        <p:spPr>
          <a:xfrm>
            <a:off x="546787" y="1293273"/>
            <a:ext cx="37162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26E48D2-C173-2A21-A0F1-211AE1380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07695" y="910085"/>
            <a:ext cx="2563415" cy="2558542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2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orange mountain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utomhus, berg, gräs&#10;&#10;Automatiskt genererad beskrivning">
            <a:extLst>
              <a:ext uri="{FF2B5EF4-FFF2-40B4-BE49-F238E27FC236}">
                <a16:creationId xmlns:a16="http://schemas.microsoft.com/office/drawing/2014/main" id="{E31CB03F-CDBA-55C3-4D5D-A77603691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A4F519-B833-3E7C-BCDD-C5A89BBF4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0" y="1164624"/>
            <a:ext cx="9149860" cy="3980464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29D3059-6D51-50D3-B889-36633538C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669" y="2237751"/>
            <a:ext cx="4114800" cy="66958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arlow Light" pitchFamily="2" charset="77"/>
              </a:defRPr>
            </a:lvl1pPr>
            <a:lvl2pPr marL="3429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2pPr>
            <a:lvl3pPr marL="6858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3pPr>
            <a:lvl4pPr marL="10287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4pPr>
            <a:lvl5pPr marL="13716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5pPr>
          </a:lstStyle>
          <a:p>
            <a:pPr lvl="0"/>
            <a:r>
              <a:rPr lang="sv-SE"/>
              <a:t>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6F7986E-86CA-B270-103E-EA3F3C63C3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179" y="4427176"/>
            <a:ext cx="2268854" cy="3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orange mountains botto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1CB03F-CDBA-55C3-4D5D-A77603691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2F624A0-710B-95B8-9500-E3039DDF0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60" y="869164"/>
            <a:ext cx="9149860" cy="427592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3A4F519-B833-3E7C-BCDD-C5A89BBF4F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0" y="1164624"/>
            <a:ext cx="9149860" cy="3980464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29D3059-6D51-50D3-B889-36633538C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669" y="2237751"/>
            <a:ext cx="4114800" cy="66958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arlow Light" pitchFamily="2" charset="77"/>
              </a:defRPr>
            </a:lvl1pPr>
            <a:lvl2pPr marL="3429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2pPr>
            <a:lvl3pPr marL="6858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3pPr>
            <a:lvl4pPr marL="10287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4pPr>
            <a:lvl5pPr marL="13716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5pPr>
          </a:lstStyle>
          <a:p>
            <a:pPr lvl="0"/>
            <a:r>
              <a:rPr lang="sv-SE"/>
              <a:t>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56964FB-14DA-66A7-15D8-47D678ED96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179" y="4427176"/>
            <a:ext cx="2268854" cy="3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ue mountain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1CB03F-CDBA-55C3-4D5D-A77603691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671CC7F-8784-9279-1FB8-3D4DFEA31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53696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29D3059-6D51-50D3-B889-36633538C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191" y="323300"/>
            <a:ext cx="4114800" cy="27343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6"/>
                </a:solidFill>
                <a:latin typeface="Barlow Light" pitchFamily="2" charset="77"/>
              </a:defRPr>
            </a:lvl1pPr>
            <a:lvl2pPr marL="3429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2pPr>
            <a:lvl3pPr marL="6858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3pPr>
            <a:lvl4pPr marL="10287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4pPr>
            <a:lvl5pPr marL="13716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5pPr>
          </a:lstStyle>
          <a:p>
            <a:pPr lvl="0"/>
            <a:r>
              <a:rPr lang="sv-SE"/>
              <a:t>RUBRIKFORMAT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D2BD74A7-0CEF-B4ED-F1F0-4C19E0E2D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191" y="650936"/>
            <a:ext cx="4114800" cy="538204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accent6"/>
                </a:solidFill>
                <a:latin typeface="Barlow Light" pitchFamily="2" charset="77"/>
              </a:defRPr>
            </a:lvl1pPr>
            <a:lvl2pPr marL="3429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2pPr>
            <a:lvl3pPr marL="6858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3pPr>
            <a:lvl4pPr marL="10287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4pPr>
            <a:lvl5pPr marL="13716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5pPr>
          </a:lstStyle>
          <a:p>
            <a:pPr lvl="0"/>
            <a:r>
              <a:rPr lang="sv-SE"/>
              <a:t>Underrubrik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40D58E3-C0DE-1AFC-DDDE-C667C685DB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5" y="4582136"/>
            <a:ext cx="2268854" cy="3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8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een mountain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1CB03F-CDBA-55C3-4D5D-A77603691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514508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907BB16-0FC1-76F4-4FC6-A22574143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0487"/>
            <a:ext cx="9144000" cy="3977915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29D3059-6D51-50D3-B889-36633538C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9744" y="4466410"/>
            <a:ext cx="4114800" cy="538204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Barlow Light" pitchFamily="2" charset="77"/>
              </a:defRPr>
            </a:lvl1pPr>
            <a:lvl2pPr marL="3429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2pPr>
            <a:lvl3pPr marL="6858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3pPr>
            <a:lvl4pPr marL="10287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4pPr>
            <a:lvl5pPr marL="13716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5pPr>
          </a:lstStyle>
          <a:p>
            <a:pPr lvl="0"/>
            <a:r>
              <a:rPr lang="sv-SE"/>
              <a:t>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174D81-4E6F-CF8A-264A-DD2B1DF082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5" y="398155"/>
            <a:ext cx="2268854" cy="3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1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 - green mountain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1CB03F-CDBA-55C3-4D5D-A77603691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5145089"/>
          </a:xfrm>
          <a:prstGeom prst="rect">
            <a:avLst/>
          </a:prstGeom>
        </p:spPr>
      </p:pic>
      <p:pic>
        <p:nvPicPr>
          <p:cNvPr id="3" name="Bildobjekt 2" descr="En bild som visar bildram&#10;&#10;Automatiskt genererad beskrivning">
            <a:extLst>
              <a:ext uri="{FF2B5EF4-FFF2-40B4-BE49-F238E27FC236}">
                <a16:creationId xmlns:a16="http://schemas.microsoft.com/office/drawing/2014/main" id="{C94BE4E2-86D0-4925-2E60-881435729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67342"/>
            <a:ext cx="9144000" cy="509125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2154FCB-2A72-41F9-0DB4-F2C505023DB9}"/>
              </a:ext>
            </a:extLst>
          </p:cNvPr>
          <p:cNvSpPr/>
          <p:nvPr userDrawn="1"/>
        </p:nvSpPr>
        <p:spPr>
          <a:xfrm>
            <a:off x="1" y="0"/>
            <a:ext cx="9143999" cy="5145088"/>
          </a:xfrm>
          <a:prstGeom prst="rect">
            <a:avLst/>
          </a:prstGeom>
          <a:solidFill>
            <a:schemeClr val="tx1">
              <a:alpha val="363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b="0" i="0">
              <a:latin typeface="Barlow Light" pitchFamily="2" charset="77"/>
            </a:endParaRP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44199ED-3D44-E280-A13F-39032BFA8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669" y="2237751"/>
            <a:ext cx="4114800" cy="669587"/>
          </a:xfr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Barlow Light" pitchFamily="2" charset="77"/>
              </a:defRPr>
            </a:lvl1pPr>
            <a:lvl2pPr marL="3429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2pPr>
            <a:lvl3pPr marL="6858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3pPr>
            <a:lvl4pPr marL="10287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4pPr>
            <a:lvl5pPr marL="1371600" indent="0" algn="ctr">
              <a:buNone/>
              <a:defRPr b="0" i="0">
                <a:solidFill>
                  <a:schemeClr val="bg1"/>
                </a:solidFill>
                <a:latin typeface="Barlow Light" pitchFamily="2" charset="77"/>
              </a:defRPr>
            </a:lvl5pPr>
          </a:lstStyle>
          <a:p>
            <a:pPr lvl="0"/>
            <a:r>
              <a:rPr lang="sv-SE"/>
              <a:t>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311F85-67B3-2C6F-C76B-87BCBED1D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5" y="4582136"/>
            <a:ext cx="2268854" cy="3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A4DC45A-76C8-9296-6350-7976DE6B3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14508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B89D077-03B0-642C-DCF3-447FAF1F3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-1441921"/>
            <a:ext cx="9144001" cy="508519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548233A-D4F9-29E1-874F-75661ACA1A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774" y="2220372"/>
            <a:ext cx="3952453" cy="669256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A6D98-D496-BCF1-AAB2-FE08BF858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2316" y="3043738"/>
            <a:ext cx="5044678" cy="44543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err="1"/>
              <a:t>Enabling</a:t>
            </a:r>
            <a:r>
              <a:rPr lang="sv-SE"/>
              <a:t> a </a:t>
            </a:r>
            <a:r>
              <a:rPr lang="sv-SE" err="1"/>
              <a:t>sustainable</a:t>
            </a:r>
            <a:r>
              <a:rPr lang="sv-SE"/>
              <a:t> </a:t>
            </a:r>
            <a:r>
              <a:rPr lang="sv-SE" err="1"/>
              <a:t>energy</a:t>
            </a:r>
            <a:r>
              <a:rPr lang="sv-SE"/>
              <a:t> transition</a:t>
            </a:r>
          </a:p>
        </p:txBody>
      </p:sp>
    </p:spTree>
    <p:extLst>
      <p:ext uri="{BB962C8B-B14F-4D97-AF65-F5344CB8AC3E}">
        <p14:creationId xmlns:p14="http://schemas.microsoft.com/office/powerpoint/2010/main" val="2883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 - topografi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;p2">
            <a:extLst>
              <a:ext uri="{FF2B5EF4-FFF2-40B4-BE49-F238E27FC236}">
                <a16:creationId xmlns:a16="http://schemas.microsoft.com/office/drawing/2014/main" id="{23CD4777-E884-A121-A10E-F6CACCB4133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;p2">
            <a:extLst>
              <a:ext uri="{FF2B5EF4-FFF2-40B4-BE49-F238E27FC236}">
                <a16:creationId xmlns:a16="http://schemas.microsoft.com/office/drawing/2014/main" id="{F481EB2A-7AE4-ABF9-805E-CA7F755FB6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2821" y="1143050"/>
            <a:ext cx="5060156" cy="3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Barlow SemiBold"/>
              <a:buNone/>
              <a:defRPr sz="2000" b="0" i="0">
                <a:solidFill>
                  <a:schemeClr val="tx2"/>
                </a:solidFill>
                <a:latin typeface="Barlow Light" pitchFamily="2" charset="77"/>
                <a:ea typeface="Barlow Light" pitchFamily="2" charset="77"/>
                <a:cs typeface="Barlow Light" pitchFamily="2" charset="77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sv-SE" b="0" i="0">
                <a:latin typeface="Barlow Light" pitchFamily="2" charset="77"/>
              </a:rPr>
              <a:t>SKRIV DIN RUBRIK HÄR</a:t>
            </a:r>
            <a:endParaRPr lang="sv-SE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01CF3346-CE15-66A9-B0EC-2E2B04A18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20" y="1603392"/>
            <a:ext cx="5060156" cy="224383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sz="13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sz="12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sz="10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>
              <a:buNone/>
              <a:defRPr sz="9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bildnummer 14">
            <a:extLst>
              <a:ext uri="{FF2B5EF4-FFF2-40B4-BE49-F238E27FC236}">
                <a16:creationId xmlns:a16="http://schemas.microsoft.com/office/drawing/2014/main" id="{5B4F10EB-34B9-BA33-B085-8D024E5F3C30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27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ECBB85B-61C0-9CA6-2BC2-940FEA6A6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7503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B89D077-03B0-642C-DCF3-447FAF1F3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1" y="-1569101"/>
            <a:ext cx="9468398" cy="526560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548233A-D4F9-29E1-874F-75661ACA1A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5" y="4427176"/>
            <a:ext cx="2268854" cy="384178"/>
          </a:xfrm>
          <a:prstGeom prst="rect">
            <a:avLst/>
          </a:prstGeom>
        </p:spPr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E1CFB0-CAA2-1B59-1AEE-EC09E496D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0567" y="2185188"/>
            <a:ext cx="5782866" cy="57405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err="1"/>
              <a:t>Enabling</a:t>
            </a:r>
            <a:r>
              <a:rPr lang="sv-SE"/>
              <a:t> a </a:t>
            </a:r>
            <a:r>
              <a:rPr lang="sv-SE" err="1"/>
              <a:t>sustainable</a:t>
            </a:r>
            <a:r>
              <a:rPr lang="sv-SE"/>
              <a:t> </a:t>
            </a:r>
            <a:r>
              <a:rPr lang="sv-SE" err="1"/>
              <a:t>energy</a:t>
            </a:r>
            <a:r>
              <a:rPr lang="sv-SE"/>
              <a:t> transition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52BE77-E161-2F12-CA12-4F493833A4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625" y="1783147"/>
            <a:ext cx="7058751" cy="48298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Barlow Medium" pitchFamily="2" charset="77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Barlow Medium" pitchFamily="2" charset="77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Barlow Medium" pitchFamily="2" charset="77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Barlow Medium" pitchFamily="2" charset="77"/>
              </a:defRPr>
            </a:lvl5pPr>
          </a:lstStyle>
          <a:p>
            <a:pPr lvl="0"/>
            <a:r>
              <a:rPr lang="sv-SE"/>
              <a:t>ÄNDRA RUBRIK HÄR</a:t>
            </a:r>
          </a:p>
        </p:txBody>
      </p:sp>
    </p:spTree>
    <p:extLst>
      <p:ext uri="{BB962C8B-B14F-4D97-AF65-F5344CB8AC3E}">
        <p14:creationId xmlns:p14="http://schemas.microsoft.com/office/powerpoint/2010/main" val="41447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natur, utomhus, berg, klippa&#10;&#10;Automatiskt genererad beskrivning">
            <a:extLst>
              <a:ext uri="{FF2B5EF4-FFF2-40B4-BE49-F238E27FC236}">
                <a16:creationId xmlns:a16="http://schemas.microsoft.com/office/drawing/2014/main" id="{1B7F9A49-F800-B1DA-FC68-07EA39B79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ADFE16-41BD-9EC2-E4A5-AB2A8A1372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437624"/>
            <a:ext cx="9144001" cy="50851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46C52A3-8914-C6CD-D145-F91F9397F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06" y="4521086"/>
            <a:ext cx="2364774" cy="400420"/>
          </a:xfrm>
          <a:prstGeom prst="rect">
            <a:avLst/>
          </a:prstGeom>
        </p:spPr>
      </p:pic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1D9C07-98B4-B73D-44D9-9A15CD9C8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0566" y="2655189"/>
            <a:ext cx="5782866" cy="57405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Ännu en bra underrubrik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4396BDE-FD3D-3348-3047-60F53B80C4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4186" y="2281181"/>
            <a:ext cx="6235625" cy="374008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Barlow Light" pitchFamily="2" charset="77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sv-SE"/>
              <a:t>EN BRA RUBRIK</a:t>
            </a:r>
          </a:p>
        </p:txBody>
      </p:sp>
    </p:spTree>
    <p:extLst>
      <p:ext uri="{BB962C8B-B14F-4D97-AF65-F5344CB8AC3E}">
        <p14:creationId xmlns:p14="http://schemas.microsoft.com/office/powerpoint/2010/main" val="39664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704680A-4BFA-2406-F54D-64799C3BE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7503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ADFE16-41BD-9EC2-E4A5-AB2A8A1372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437624"/>
            <a:ext cx="9144001" cy="50851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46C52A3-8914-C6CD-D145-F91F9397F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06" y="4521086"/>
            <a:ext cx="2364774" cy="40042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4396BDE-FD3D-3348-3047-60F53B80C4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4188" y="2259812"/>
            <a:ext cx="6235625" cy="625464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sv-SE"/>
              <a:t>EN BRA RUBRIK</a:t>
            </a:r>
          </a:p>
        </p:txBody>
      </p:sp>
    </p:spTree>
    <p:extLst>
      <p:ext uri="{BB962C8B-B14F-4D97-AF65-F5344CB8AC3E}">
        <p14:creationId xmlns:p14="http://schemas.microsoft.com/office/powerpoint/2010/main" val="37726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natur, utomhus, berg, klippa&#10;&#10;Automatiskt genererad beskrivning">
            <a:extLst>
              <a:ext uri="{FF2B5EF4-FFF2-40B4-BE49-F238E27FC236}">
                <a16:creationId xmlns:a16="http://schemas.microsoft.com/office/drawing/2014/main" id="{00A1A9C1-2E5D-D255-7A68-DDA27E8FB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ADFE16-41BD-9EC2-E4A5-AB2A8A1372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1437624"/>
            <a:ext cx="9144001" cy="50851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46C52A3-8914-C6CD-D145-F91F9397F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06" y="4521086"/>
            <a:ext cx="2364774" cy="40042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4396BDE-FD3D-3348-3047-60F53B80C4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4188" y="2259812"/>
            <a:ext cx="6235625" cy="625464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arlow Light" pitchFamily="2" charset="77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sv-SE"/>
              <a:t>EN BRA RUBRIK</a:t>
            </a:r>
          </a:p>
        </p:txBody>
      </p:sp>
    </p:spTree>
    <p:extLst>
      <p:ext uri="{BB962C8B-B14F-4D97-AF65-F5344CB8AC3E}">
        <p14:creationId xmlns:p14="http://schemas.microsoft.com/office/powerpoint/2010/main" val="37171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text - vi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F481EB2A-7AE4-ABF9-805E-CA7F755FB6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2821" y="1143050"/>
            <a:ext cx="5060156" cy="3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Barlow SemiBold"/>
              <a:buNone/>
              <a:defRPr sz="2000" b="0" i="0">
                <a:solidFill>
                  <a:schemeClr val="tx2"/>
                </a:solidFill>
                <a:latin typeface="Barlow Light" pitchFamily="2" charset="77"/>
                <a:ea typeface="Barlow Light" pitchFamily="2" charset="77"/>
                <a:cs typeface="Barlow Light" pitchFamily="2" charset="77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sv-SE" b="0" i="0">
                <a:latin typeface="Barlow Light" pitchFamily="2" charset="77"/>
              </a:rPr>
              <a:t>SKRIV DIN RUBRIK HÄR</a:t>
            </a:r>
            <a:endParaRPr lang="sv-SE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01CF3346-CE15-66A9-B0EC-2E2B04A18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20" y="1603392"/>
            <a:ext cx="5060156" cy="224383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sz="13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sz="12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sz="10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>
              <a:buNone/>
              <a:defRPr sz="9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496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text - topografi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;p2">
            <a:extLst>
              <a:ext uri="{FF2B5EF4-FFF2-40B4-BE49-F238E27FC236}">
                <a16:creationId xmlns:a16="http://schemas.microsoft.com/office/drawing/2014/main" id="{23CD4777-E884-A121-A10E-F6CACCB4133C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7000"/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;p2">
            <a:extLst>
              <a:ext uri="{FF2B5EF4-FFF2-40B4-BE49-F238E27FC236}">
                <a16:creationId xmlns:a16="http://schemas.microsoft.com/office/drawing/2014/main" id="{F481EB2A-7AE4-ABF9-805E-CA7F755FB6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2821" y="1143050"/>
            <a:ext cx="5060156" cy="3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Barlow SemiBold"/>
              <a:buNone/>
              <a:defRPr sz="2000" b="0" i="0">
                <a:solidFill>
                  <a:schemeClr val="tx2"/>
                </a:solidFill>
                <a:latin typeface="Barlow Light" pitchFamily="2" charset="77"/>
                <a:ea typeface="Barlow Light" pitchFamily="2" charset="77"/>
                <a:cs typeface="Barlow Light" pitchFamily="2" charset="77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 SemiBold"/>
              <a:buNone/>
              <a:defRPr sz="180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sv-SE" b="0" i="0">
                <a:latin typeface="Barlow Light" pitchFamily="2" charset="77"/>
              </a:rPr>
              <a:t>SKRIV DIN RUBRIK HÄR</a:t>
            </a:r>
            <a:endParaRPr lang="sv-SE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01CF3346-CE15-66A9-B0EC-2E2B04A18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820" y="1603392"/>
            <a:ext cx="5060156" cy="224383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sz="13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sz="12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sz="105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>
              <a:buNone/>
              <a:defRPr sz="900" b="0" i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bildnummer 14">
            <a:extLst>
              <a:ext uri="{FF2B5EF4-FFF2-40B4-BE49-F238E27FC236}">
                <a16:creationId xmlns:a16="http://schemas.microsoft.com/office/drawing/2014/main" id="{5B4F10EB-34B9-BA33-B085-8D024E5F3C30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2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- cita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7C31AE54-DEB3-BF24-BC09-E6F8390A0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3753" y="0"/>
            <a:ext cx="3880247" cy="4746459"/>
          </a:xfrm>
        </p:spPr>
        <p:txBody>
          <a:bodyPr/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84FA8C-A0ED-5186-55B1-4E8DBE142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70" y="1501424"/>
            <a:ext cx="3556436" cy="197781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C7CD0AB-F18B-5793-547C-9FC126A1F31B}"/>
              </a:ext>
            </a:extLst>
          </p:cNvPr>
          <p:cNvSpPr/>
          <p:nvPr userDrawn="1"/>
        </p:nvSpPr>
        <p:spPr>
          <a:xfrm>
            <a:off x="750673" y="1370798"/>
            <a:ext cx="72596" cy="22390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b="0" i="0">
              <a:latin typeface="Barlow Light" pitchFamily="2" charset="77"/>
            </a:endParaRP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07FDA3B4-C53C-F25A-35DA-CD8F3BA30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908" y="1464890"/>
            <a:ext cx="3178969" cy="2050889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sv-SE"/>
              <a:t>Klicka här för att skriva din text. Håll den kort och kärnfull. </a:t>
            </a:r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F2913A20-2CF8-9130-C07D-3C58651BF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FB6C-6397-2346-A71D-8E24A8E97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6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- cita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7C31AE54-DEB3-BF24-BC09-E6F8390A0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975" y="0"/>
            <a:ext cx="3880247" cy="4746459"/>
          </a:xfrm>
        </p:spPr>
        <p:txBody>
          <a:bodyPr/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84FA8C-A0ED-5186-55B1-4E8DBE142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12" y="1501424"/>
            <a:ext cx="3556436" cy="197781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C7CD0AB-F18B-5793-547C-9FC126A1F31B}"/>
              </a:ext>
            </a:extLst>
          </p:cNvPr>
          <p:cNvSpPr/>
          <p:nvPr userDrawn="1"/>
        </p:nvSpPr>
        <p:spPr>
          <a:xfrm>
            <a:off x="8243366" y="1453008"/>
            <a:ext cx="72596" cy="22390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b="0" i="0">
              <a:latin typeface="Barlow Light" pitchFamily="2" charset="77"/>
            </a:endParaRPr>
          </a:p>
        </p:txBody>
      </p:sp>
      <p:sp>
        <p:nvSpPr>
          <p:cNvPr id="5" name="Platshållare för bildnummer 14">
            <a:extLst>
              <a:ext uri="{FF2B5EF4-FFF2-40B4-BE49-F238E27FC236}">
                <a16:creationId xmlns:a16="http://schemas.microsoft.com/office/drawing/2014/main" id="{97534A75-C342-7688-0728-20DF45C35E7E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  <p:sp>
        <p:nvSpPr>
          <p:cNvPr id="2" name="Platshållare för text 16">
            <a:extLst>
              <a:ext uri="{FF2B5EF4-FFF2-40B4-BE49-F238E27FC236}">
                <a16:creationId xmlns:a16="http://schemas.microsoft.com/office/drawing/2014/main" id="{BBFA2E88-3C51-CFFE-C1F9-259E90506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0755" y="1547099"/>
            <a:ext cx="3178969" cy="2050889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sv-SE"/>
              <a:t>Klicka här för att skriva din text. Håll den kort och kärnfull. </a:t>
            </a:r>
          </a:p>
        </p:txBody>
      </p:sp>
    </p:spTree>
    <p:extLst>
      <p:ext uri="{BB962C8B-B14F-4D97-AF65-F5344CB8AC3E}">
        <p14:creationId xmlns:p14="http://schemas.microsoft.com/office/powerpoint/2010/main" val="26865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&quot;bolla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96;p16">
            <a:extLst>
              <a:ext uri="{FF2B5EF4-FFF2-40B4-BE49-F238E27FC236}">
                <a16:creationId xmlns:a16="http://schemas.microsoft.com/office/drawing/2014/main" id="{61F28FDE-7F54-2D35-B100-E43FE1821EF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489"/>
            <a:ext cx="985989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1;p19">
            <a:extLst>
              <a:ext uri="{FF2B5EF4-FFF2-40B4-BE49-F238E27FC236}">
                <a16:creationId xmlns:a16="http://schemas.microsoft.com/office/drawing/2014/main" id="{E2B7A796-BBC6-08D2-0572-98063A255151}"/>
              </a:ext>
            </a:extLst>
          </p:cNvPr>
          <p:cNvSpPr/>
          <p:nvPr userDrawn="1"/>
        </p:nvSpPr>
        <p:spPr>
          <a:xfrm>
            <a:off x="370078" y="1403037"/>
            <a:ext cx="2273843" cy="2207555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lt1"/>
              </a:solidFill>
              <a:latin typeface="Barlow Light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3" name="Google Shape;171;p19">
            <a:extLst>
              <a:ext uri="{FF2B5EF4-FFF2-40B4-BE49-F238E27FC236}">
                <a16:creationId xmlns:a16="http://schemas.microsoft.com/office/drawing/2014/main" id="{D393AD67-B064-DD3F-598C-8EA666E7238B}"/>
              </a:ext>
            </a:extLst>
          </p:cNvPr>
          <p:cNvSpPr/>
          <p:nvPr userDrawn="1"/>
        </p:nvSpPr>
        <p:spPr>
          <a:xfrm>
            <a:off x="2536179" y="1403037"/>
            <a:ext cx="2273843" cy="2207555"/>
          </a:xfrm>
          <a:prstGeom prst="ellipse">
            <a:avLst/>
          </a:prstGeom>
          <a:solidFill>
            <a:schemeClr val="accent4">
              <a:alpha val="71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lt1"/>
              </a:solidFill>
              <a:latin typeface="Barlow Light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9" name="Google Shape;171;p19">
            <a:extLst>
              <a:ext uri="{FF2B5EF4-FFF2-40B4-BE49-F238E27FC236}">
                <a16:creationId xmlns:a16="http://schemas.microsoft.com/office/drawing/2014/main" id="{CAA2A851-7D98-0359-B88D-1970DFA9A204}"/>
              </a:ext>
            </a:extLst>
          </p:cNvPr>
          <p:cNvSpPr/>
          <p:nvPr userDrawn="1"/>
        </p:nvSpPr>
        <p:spPr>
          <a:xfrm>
            <a:off x="4702280" y="1403037"/>
            <a:ext cx="2273843" cy="2207555"/>
          </a:xfrm>
          <a:prstGeom prst="ellipse">
            <a:avLst/>
          </a:prstGeom>
          <a:solidFill>
            <a:schemeClr val="accent3">
              <a:alpha val="71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lt1"/>
              </a:solidFill>
              <a:latin typeface="Barlow Light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D49CDDC-623B-82CB-C7A6-9BF647EBF8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7031" y="2274990"/>
            <a:ext cx="1379934" cy="463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En rubrik här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83990B77-8F6F-96B8-B999-74C684FE7B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3133" y="2274990"/>
            <a:ext cx="1379934" cy="463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En rubrik här</a:t>
            </a:r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B49F7A57-B1CB-C7D7-321E-58703B182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3105" y="2298698"/>
            <a:ext cx="1379934" cy="463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En rubrik här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425F09AE-2DD1-9D04-EF6A-4542CD0604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077" y="414490"/>
            <a:ext cx="5782866" cy="57405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Barlow Light" pitchFamily="2" charset="77"/>
              </a:defRPr>
            </a:lvl1pPr>
          </a:lstStyle>
          <a:p>
            <a:r>
              <a:rPr lang="sv-SE"/>
              <a:t>ÄNNU EN BRA RUBRIK</a:t>
            </a:r>
          </a:p>
        </p:txBody>
      </p:sp>
      <p:sp>
        <p:nvSpPr>
          <p:cNvPr id="5" name="Platshållare för bildnummer 14">
            <a:extLst>
              <a:ext uri="{FF2B5EF4-FFF2-40B4-BE49-F238E27FC236}">
                <a16:creationId xmlns:a16="http://schemas.microsoft.com/office/drawing/2014/main" id="{97A3BA09-E45F-9C47-2F87-89E7423E6FB2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7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9" grpId="0" animBg="1"/>
          <p:bldP spid="15" grpId="0" build="p">
            <p:tmplLst>
              <p:tmpl lvl="1">
                <p:tnLst>
                  <p:par>
                    <p:cTn presetID="1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1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7" grpId="0" build="p">
            <p:tmplLst>
              <p:tmpl lvl="1">
                <p:tnLst>
                  <p:par>
                    <p:cTn presetID="1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9" grpId="0" animBg="1"/>
          <p:bldP spid="15" grpId="0" build="p">
            <p:tmplLst>
              <p:tmpl lvl="1">
                <p:tnLst>
                  <p:par>
                    <p:cTn presetID="1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1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7" grpId="0" build="p">
            <p:tmplLst>
              <p:tmpl lvl="1">
                <p:tnLst>
                  <p:par>
                    <p:cTn presetID="1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6F3DE8-E2BC-2035-0727-4360D7E61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749241" y="83434"/>
            <a:ext cx="7645517" cy="4251855"/>
          </a:xfrm>
          <a:prstGeom prst="rect">
            <a:avLst/>
          </a:prstGeom>
        </p:spPr>
      </p:pic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93C2766C-59E1-7986-42BA-EC9344B3D6C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9241" y="655251"/>
            <a:ext cx="7645517" cy="3680038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1642BBB2-BAD9-4D49-D8C5-1745ED3D13F6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20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93C2766C-59E1-7986-42BA-EC9344B3D6C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21677" y="487367"/>
            <a:ext cx="5263013" cy="3680038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C7653E-2FAE-F0E7-835D-644C40937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04" y="1563058"/>
            <a:ext cx="2530078" cy="3011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Barlow Light" pitchFamily="2" charset="77"/>
              </a:defRPr>
            </a:lvl1pPr>
            <a:lvl2pPr marL="342900" indent="0">
              <a:buNone/>
              <a:defRPr>
                <a:latin typeface="Barlow Medium" pitchFamily="2" charset="77"/>
              </a:defRPr>
            </a:lvl2pPr>
            <a:lvl3pPr marL="685800" indent="0">
              <a:buNone/>
              <a:defRPr>
                <a:latin typeface="Barlow Medium" pitchFamily="2" charset="77"/>
              </a:defRPr>
            </a:lvl3pPr>
            <a:lvl4pPr marL="1028700" indent="0">
              <a:buNone/>
              <a:defRPr>
                <a:latin typeface="Barlow Medium" pitchFamily="2" charset="77"/>
              </a:defRPr>
            </a:lvl4pPr>
            <a:lvl5pPr marL="1371600" indent="0">
              <a:buNone/>
              <a:defRPr>
                <a:latin typeface="Barlow Medium" pitchFamily="2" charset="77"/>
              </a:defRPr>
            </a:lvl5pPr>
          </a:lstStyle>
          <a:p>
            <a:pPr lvl="0"/>
            <a:r>
              <a:rPr lang="sv-SE"/>
              <a:t>RUBRIK FÖR ÄNDAMÅLET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BDF5E906-33AD-E071-3DEB-C383D34BB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404" y="1932079"/>
            <a:ext cx="2530078" cy="948281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>
                <a:latin typeface="Barlow Medium" pitchFamily="2" charset="77"/>
              </a:defRPr>
            </a:lvl2pPr>
            <a:lvl3pPr marL="685800" indent="0">
              <a:buNone/>
              <a:defRPr>
                <a:latin typeface="Barlow Medium" pitchFamily="2" charset="77"/>
              </a:defRPr>
            </a:lvl3pPr>
            <a:lvl4pPr marL="1028700" indent="0">
              <a:buNone/>
              <a:defRPr>
                <a:latin typeface="Barlow Medium" pitchFamily="2" charset="77"/>
              </a:defRPr>
            </a:lvl4pPr>
            <a:lvl5pPr marL="1371600" indent="0">
              <a:buNone/>
              <a:defRPr>
                <a:latin typeface="Barlow Medium" pitchFamily="2" charset="77"/>
              </a:defRPr>
            </a:lvl5pPr>
          </a:lstStyle>
          <a:p>
            <a:pPr lvl="0"/>
            <a:r>
              <a:rPr lang="sv-SE"/>
              <a:t>Text som beskriver diagrammet på ett slagkraftigt och säljande sätt eller som på något annat lämpligt sätt förklarar innebörden av det hela. </a:t>
            </a:r>
          </a:p>
        </p:txBody>
      </p:sp>
      <p:sp>
        <p:nvSpPr>
          <p:cNvPr id="5" name="Platshållare för bildnummer 14">
            <a:extLst>
              <a:ext uri="{FF2B5EF4-FFF2-40B4-BE49-F238E27FC236}">
                <a16:creationId xmlns:a16="http://schemas.microsoft.com/office/drawing/2014/main" id="{CC6ACE22-6BC2-F4F8-D7BF-940667C5EB7F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06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und bild + top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FB3DDC15-8F37-F0ED-190B-5EEF5F05A93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F5500-C283-BA05-6AED-DA4DD64F1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76" y="1385039"/>
            <a:ext cx="5060221" cy="25498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E874FBEA-E427-FA73-7B9B-7662C60A3C85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26E48D2-C173-2A21-A0F1-211AE1380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5254" y="1293273"/>
            <a:ext cx="2563415" cy="2558542"/>
          </a:xfrm>
          <a:prstGeom prst="ellipse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Platshållare för text 7">
            <a:extLst>
              <a:ext uri="{FF2B5EF4-FFF2-40B4-BE49-F238E27FC236}">
                <a16:creationId xmlns:a16="http://schemas.microsoft.com/office/drawing/2014/main" id="{781F192F-3836-09E5-591A-1FDD516C7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477" y="1707696"/>
            <a:ext cx="5060156" cy="224383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>
              <a:buNone/>
              <a:defRPr sz="135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>
              <a:buNone/>
              <a:defRPr sz="12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>
              <a:buNone/>
              <a:defRPr sz="105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>
              <a:buNone/>
              <a:defRPr sz="900" b="0" i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71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nim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FB3DDC15-8F37-F0ED-190B-5EEF5F05A93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28"/>
          <a:stretch/>
        </p:blipFill>
        <p:spPr>
          <a:xfrm>
            <a:off x="0" y="1"/>
            <a:ext cx="9144000" cy="473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19;p17">
            <a:extLst>
              <a:ext uri="{FF2B5EF4-FFF2-40B4-BE49-F238E27FC236}">
                <a16:creationId xmlns:a16="http://schemas.microsoft.com/office/drawing/2014/main" id="{7C505C29-15AE-392E-432E-DF6F7249BEB4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826"/>
            <a:ext cx="9144000" cy="3892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F5500-C283-BA05-6AED-DA4DD64F1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317" y="247469"/>
            <a:ext cx="5060221" cy="5095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Barlow Light" pitchFamily="2" charset="77"/>
              </a:defRPr>
            </a:lvl1pPr>
            <a:lvl2pPr marL="342900" indent="0">
              <a:buNone/>
              <a:defRPr b="0" i="0">
                <a:latin typeface="Barlow Light" pitchFamily="2" charset="77"/>
              </a:defRPr>
            </a:lvl2pPr>
            <a:lvl3pPr marL="685800" indent="0">
              <a:buNone/>
              <a:defRPr b="0" i="0">
                <a:latin typeface="Barlow Light" pitchFamily="2" charset="77"/>
              </a:defRPr>
            </a:lvl3pPr>
            <a:lvl4pPr marL="1028700" indent="0">
              <a:buNone/>
              <a:defRPr b="0" i="0">
                <a:latin typeface="Barlow Light" pitchFamily="2" charset="77"/>
              </a:defRPr>
            </a:lvl4pPr>
            <a:lvl5pPr marL="1371600" indent="0">
              <a:buNone/>
              <a:defRPr b="0" i="0">
                <a:latin typeface="Barlow Light" pitchFamily="2" charset="77"/>
              </a:defRPr>
            </a:lvl5pPr>
          </a:lstStyle>
          <a:p>
            <a:pPr lvl="0"/>
            <a:r>
              <a:rPr lang="sv-SE"/>
              <a:t>SKRIV RUBRIK HÄR</a:t>
            </a:r>
          </a:p>
        </p:txBody>
      </p:sp>
      <p:sp>
        <p:nvSpPr>
          <p:cNvPr id="3" name="Platshållare för bildnummer 14">
            <a:extLst>
              <a:ext uri="{FF2B5EF4-FFF2-40B4-BE49-F238E27FC236}">
                <a16:creationId xmlns:a16="http://schemas.microsoft.com/office/drawing/2014/main" id="{E874FBEA-E427-FA73-7B9B-7662C60A3C85}"/>
              </a:ext>
            </a:extLst>
          </p:cNvPr>
          <p:cNvSpPr txBox="1">
            <a:spLocks/>
          </p:cNvSpPr>
          <p:nvPr userDrawn="1"/>
        </p:nvSpPr>
        <p:spPr>
          <a:xfrm>
            <a:off x="1" y="4804861"/>
            <a:ext cx="322820" cy="27392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3FB6C-6397-2346-A71D-8E24A8E97EAD}" type="slidenum">
              <a:rPr lang="sv-SE" sz="900" b="0" i="0" smtClean="0">
                <a:latin typeface="Barlow Light" pitchFamily="2" charset="77"/>
              </a:rPr>
              <a:pPr/>
              <a:t>‹#›</a:t>
            </a:fld>
            <a:endParaRPr lang="sv-SE" sz="900" b="0" i="0">
              <a:latin typeface="Barlow Light" pitchFamily="2" charset="77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8831AAE0-196B-06E9-EE2B-671F7D3CB7D0}"/>
              </a:ext>
            </a:extLst>
          </p:cNvPr>
          <p:cNvGrpSpPr/>
          <p:nvPr userDrawn="1"/>
        </p:nvGrpSpPr>
        <p:grpSpPr>
          <a:xfrm>
            <a:off x="-305432" y="768913"/>
            <a:ext cx="4391189" cy="1151641"/>
            <a:chOff x="-407243" y="1024900"/>
            <a:chExt cx="6505431" cy="1705600"/>
          </a:xfrm>
        </p:grpSpPr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D225D4DA-3A11-2293-E06F-0DCECD6498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2700" y="1024900"/>
              <a:ext cx="1705600" cy="1705600"/>
            </a:xfrm>
            <a:prstGeom prst="line">
              <a:avLst/>
            </a:prstGeom>
            <a:ln w="152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1FF875B3-6CDE-F0A5-8E7D-4E3D0E4D3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07243" y="1024900"/>
              <a:ext cx="1703789" cy="1703788"/>
            </a:xfrm>
            <a:prstGeom prst="line">
              <a:avLst/>
            </a:prstGeom>
            <a:ln w="152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54562033-9593-D271-8C02-1B3A70A9D0AA}"/>
                </a:ext>
              </a:extLst>
            </p:cNvPr>
            <p:cNvCxnSpPr>
              <a:cxnSpLocks/>
            </p:cNvCxnSpPr>
            <p:nvPr/>
          </p:nvCxnSpPr>
          <p:spPr>
            <a:xfrm>
              <a:off x="4392588" y="1024900"/>
              <a:ext cx="1705600" cy="1705600"/>
            </a:xfrm>
            <a:prstGeom prst="line">
              <a:avLst/>
            </a:prstGeom>
            <a:ln w="142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3FED6FD-2116-D5EF-84A7-7FDD87A6E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645" y="1024900"/>
              <a:ext cx="1703789" cy="1703788"/>
            </a:xfrm>
            <a:prstGeom prst="line">
              <a:avLst/>
            </a:prstGeom>
            <a:ln w="142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02065939-DCD4-1ED4-9B33-B94BF84A3B2E}"/>
              </a:ext>
            </a:extLst>
          </p:cNvPr>
          <p:cNvGrpSpPr/>
          <p:nvPr userDrawn="1"/>
        </p:nvGrpSpPr>
        <p:grpSpPr>
          <a:xfrm>
            <a:off x="-307073" y="1026167"/>
            <a:ext cx="4391189" cy="1151641"/>
            <a:chOff x="-409431" y="1367800"/>
            <a:chExt cx="6505431" cy="1705600"/>
          </a:xfrm>
        </p:grpSpPr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73113E60-49A6-5457-5A0B-5F3717F4D266}"/>
                </a:ext>
              </a:extLst>
            </p:cNvPr>
            <p:cNvCxnSpPr>
              <a:cxnSpLocks/>
            </p:cNvCxnSpPr>
            <p:nvPr/>
          </p:nvCxnSpPr>
          <p:spPr>
            <a:xfrm>
              <a:off x="1190512" y="1367800"/>
              <a:ext cx="1705600" cy="1705600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F17DB7DE-354E-389C-85CB-CB8345474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09431" y="1367800"/>
              <a:ext cx="1703789" cy="1703788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063793F3-254C-11B9-9880-A9C5BEE0BD9A}"/>
                </a:ext>
              </a:extLst>
            </p:cNvPr>
            <p:cNvCxnSpPr>
              <a:cxnSpLocks/>
            </p:cNvCxnSpPr>
            <p:nvPr/>
          </p:nvCxnSpPr>
          <p:spPr>
            <a:xfrm>
              <a:off x="4390400" y="1367800"/>
              <a:ext cx="1705600" cy="1705600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9254A023-BD89-A4CB-44DC-BA564F31C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457" y="1367800"/>
              <a:ext cx="1703789" cy="1703788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81ED6-7A22-A3E3-539C-6154BAB1D06F}"/>
              </a:ext>
            </a:extLst>
          </p:cNvPr>
          <p:cNvGrpSpPr/>
          <p:nvPr userDrawn="1"/>
        </p:nvGrpSpPr>
        <p:grpSpPr>
          <a:xfrm>
            <a:off x="-307073" y="1292949"/>
            <a:ext cx="4391189" cy="1151641"/>
            <a:chOff x="-409431" y="1367800"/>
            <a:chExt cx="6505431" cy="1705600"/>
          </a:xfrm>
        </p:grpSpPr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64D02D1D-7277-27A6-8A92-2528C2AFD4A5}"/>
                </a:ext>
              </a:extLst>
            </p:cNvPr>
            <p:cNvCxnSpPr>
              <a:cxnSpLocks/>
            </p:cNvCxnSpPr>
            <p:nvPr/>
          </p:nvCxnSpPr>
          <p:spPr>
            <a:xfrm>
              <a:off x="1190512" y="1367800"/>
              <a:ext cx="1705600" cy="1705600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>
              <a:extLst>
                <a:ext uri="{FF2B5EF4-FFF2-40B4-BE49-F238E27FC236}">
                  <a16:creationId xmlns:a16="http://schemas.microsoft.com/office/drawing/2014/main" id="{189C9DB9-79F6-8C7F-2169-84300FE74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09431" y="1367800"/>
              <a:ext cx="1703789" cy="1703788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80F6CFC-EB91-9007-57CC-5A0D1548F0CF}"/>
                </a:ext>
              </a:extLst>
            </p:cNvPr>
            <p:cNvCxnSpPr>
              <a:cxnSpLocks/>
            </p:cNvCxnSpPr>
            <p:nvPr/>
          </p:nvCxnSpPr>
          <p:spPr>
            <a:xfrm>
              <a:off x="4390400" y="1367800"/>
              <a:ext cx="1705600" cy="1705600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A98443D0-716B-5E6F-9596-D5D32D82B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457" y="1367800"/>
              <a:ext cx="1703789" cy="1703788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05F0E3F-27E9-205B-93CB-8B8BC186FB68}"/>
              </a:ext>
            </a:extLst>
          </p:cNvPr>
          <p:cNvGrpSpPr/>
          <p:nvPr userDrawn="1"/>
        </p:nvGrpSpPr>
        <p:grpSpPr>
          <a:xfrm>
            <a:off x="-307073" y="1558372"/>
            <a:ext cx="4391189" cy="1151641"/>
            <a:chOff x="-409431" y="1367800"/>
            <a:chExt cx="6505431" cy="1705600"/>
          </a:xfrm>
        </p:grpSpPr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B8510B79-FCA8-8E86-6AD0-48375B3E3746}"/>
                </a:ext>
              </a:extLst>
            </p:cNvPr>
            <p:cNvCxnSpPr>
              <a:cxnSpLocks/>
            </p:cNvCxnSpPr>
            <p:nvPr/>
          </p:nvCxnSpPr>
          <p:spPr>
            <a:xfrm>
              <a:off x="1190512" y="1367800"/>
              <a:ext cx="1705600" cy="1705600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941A399B-1276-6FFD-0DBB-D8CB1131DA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09431" y="1367800"/>
              <a:ext cx="1703789" cy="1703788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>
              <a:extLst>
                <a:ext uri="{FF2B5EF4-FFF2-40B4-BE49-F238E27FC236}">
                  <a16:creationId xmlns:a16="http://schemas.microsoft.com/office/drawing/2014/main" id="{FE0021FE-4999-2EF3-F8F6-38F7D57586C4}"/>
                </a:ext>
              </a:extLst>
            </p:cNvPr>
            <p:cNvCxnSpPr>
              <a:cxnSpLocks/>
            </p:cNvCxnSpPr>
            <p:nvPr/>
          </p:nvCxnSpPr>
          <p:spPr>
            <a:xfrm>
              <a:off x="4390400" y="1367800"/>
              <a:ext cx="1705600" cy="1705600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1036941E-30C0-17AD-5483-27B35EC71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457" y="1367800"/>
              <a:ext cx="1703789" cy="1703788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Rak pil 34">
            <a:extLst>
              <a:ext uri="{FF2B5EF4-FFF2-40B4-BE49-F238E27FC236}">
                <a16:creationId xmlns:a16="http://schemas.microsoft.com/office/drawing/2014/main" id="{3542C395-BCCD-11B9-6DC8-7BCE4C926A64}"/>
              </a:ext>
            </a:extLst>
          </p:cNvPr>
          <p:cNvCxnSpPr>
            <a:cxnSpLocks/>
          </p:cNvCxnSpPr>
          <p:nvPr userDrawn="1"/>
        </p:nvCxnSpPr>
        <p:spPr>
          <a:xfrm>
            <a:off x="4112583" y="1880202"/>
            <a:ext cx="760479" cy="0"/>
          </a:xfrm>
          <a:prstGeom prst="straightConnector1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>
            <a:extLst>
              <a:ext uri="{FF2B5EF4-FFF2-40B4-BE49-F238E27FC236}">
                <a16:creationId xmlns:a16="http://schemas.microsoft.com/office/drawing/2014/main" id="{8B14C4C4-800E-9ED1-7F52-80FFFDF5B942}"/>
              </a:ext>
            </a:extLst>
          </p:cNvPr>
          <p:cNvCxnSpPr>
            <a:cxnSpLocks/>
          </p:cNvCxnSpPr>
          <p:nvPr userDrawn="1"/>
        </p:nvCxnSpPr>
        <p:spPr>
          <a:xfrm>
            <a:off x="4112583" y="2138759"/>
            <a:ext cx="1047739" cy="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>
            <a:extLst>
              <a:ext uri="{FF2B5EF4-FFF2-40B4-BE49-F238E27FC236}">
                <a16:creationId xmlns:a16="http://schemas.microsoft.com/office/drawing/2014/main" id="{1CCB634E-DBB5-A96C-6E8D-3CEE0803065A}"/>
              </a:ext>
            </a:extLst>
          </p:cNvPr>
          <p:cNvCxnSpPr>
            <a:cxnSpLocks/>
          </p:cNvCxnSpPr>
          <p:nvPr userDrawn="1"/>
        </p:nvCxnSpPr>
        <p:spPr>
          <a:xfrm>
            <a:off x="4112584" y="2405828"/>
            <a:ext cx="1296179" cy="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>
            <a:extLst>
              <a:ext uri="{FF2B5EF4-FFF2-40B4-BE49-F238E27FC236}">
                <a16:creationId xmlns:a16="http://schemas.microsoft.com/office/drawing/2014/main" id="{6842A369-941C-DCBA-F818-9ACA1D3ADC53}"/>
              </a:ext>
            </a:extLst>
          </p:cNvPr>
          <p:cNvCxnSpPr>
            <a:cxnSpLocks/>
          </p:cNvCxnSpPr>
          <p:nvPr userDrawn="1"/>
        </p:nvCxnSpPr>
        <p:spPr>
          <a:xfrm>
            <a:off x="4084117" y="2672467"/>
            <a:ext cx="1642961" cy="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 26">
            <a:extLst>
              <a:ext uri="{FF2B5EF4-FFF2-40B4-BE49-F238E27FC236}">
                <a16:creationId xmlns:a16="http://schemas.microsoft.com/office/drawing/2014/main" id="{FB6241CE-11DF-26C7-C46C-95480592B874}"/>
              </a:ext>
            </a:extLst>
          </p:cNvPr>
          <p:cNvGrpSpPr/>
          <p:nvPr userDrawn="1"/>
        </p:nvGrpSpPr>
        <p:grpSpPr>
          <a:xfrm>
            <a:off x="-307073" y="1849660"/>
            <a:ext cx="4391189" cy="1151641"/>
            <a:chOff x="-409431" y="1367800"/>
            <a:chExt cx="6505431" cy="1705600"/>
          </a:xfrm>
        </p:grpSpPr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5CE0C085-8F91-7B86-91A9-E5AFBFCB9F28}"/>
                </a:ext>
              </a:extLst>
            </p:cNvPr>
            <p:cNvCxnSpPr>
              <a:cxnSpLocks/>
            </p:cNvCxnSpPr>
            <p:nvPr/>
          </p:nvCxnSpPr>
          <p:spPr>
            <a:xfrm>
              <a:off x="1190512" y="1367800"/>
              <a:ext cx="1705600" cy="1705600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727F11DC-5C3C-D874-0C28-84A79D2C8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09431" y="1367800"/>
              <a:ext cx="1703789" cy="1703788"/>
            </a:xfrm>
            <a:prstGeom prst="line">
              <a:avLst/>
            </a:prstGeom>
            <a:ln w="152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89D5439B-BBFB-4E4B-D667-AF7CD83A12B6}"/>
                </a:ext>
              </a:extLst>
            </p:cNvPr>
            <p:cNvCxnSpPr>
              <a:cxnSpLocks/>
            </p:cNvCxnSpPr>
            <p:nvPr/>
          </p:nvCxnSpPr>
          <p:spPr>
            <a:xfrm>
              <a:off x="4390400" y="1367800"/>
              <a:ext cx="1705600" cy="1705600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DDC46703-237F-7B30-E5A6-E492ECE78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0457" y="1367800"/>
              <a:ext cx="1703789" cy="1703788"/>
            </a:xfrm>
            <a:prstGeom prst="line">
              <a:avLst/>
            </a:prstGeom>
            <a:ln w="1428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ak pil 42">
            <a:extLst>
              <a:ext uri="{FF2B5EF4-FFF2-40B4-BE49-F238E27FC236}">
                <a16:creationId xmlns:a16="http://schemas.microsoft.com/office/drawing/2014/main" id="{E9016D99-490B-7640-3006-23406007F42D}"/>
              </a:ext>
            </a:extLst>
          </p:cNvPr>
          <p:cNvCxnSpPr>
            <a:cxnSpLocks/>
          </p:cNvCxnSpPr>
          <p:nvPr userDrawn="1"/>
        </p:nvCxnSpPr>
        <p:spPr>
          <a:xfrm>
            <a:off x="4084116" y="2962836"/>
            <a:ext cx="1948336" cy="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atshållare för text 47">
            <a:extLst>
              <a:ext uri="{FF2B5EF4-FFF2-40B4-BE49-F238E27FC236}">
                <a16:creationId xmlns:a16="http://schemas.microsoft.com/office/drawing/2014/main" id="{6A9019EC-DDA9-ABBA-6B1D-0D77DBA9E1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8263" y="1779890"/>
            <a:ext cx="1770460" cy="239390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endParaRPr lang="sv-SE"/>
          </a:p>
        </p:txBody>
      </p:sp>
      <p:sp>
        <p:nvSpPr>
          <p:cNvPr id="49" name="Platshållare för text 47">
            <a:extLst>
              <a:ext uri="{FF2B5EF4-FFF2-40B4-BE49-F238E27FC236}">
                <a16:creationId xmlns:a16="http://schemas.microsoft.com/office/drawing/2014/main" id="{032EB38A-0104-2D19-6B24-3E144EF07C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1345" y="2042541"/>
            <a:ext cx="1770460" cy="239390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endParaRPr lang="sv-SE"/>
          </a:p>
        </p:txBody>
      </p:sp>
      <p:sp>
        <p:nvSpPr>
          <p:cNvPr id="50" name="Platshållare för text 47">
            <a:extLst>
              <a:ext uri="{FF2B5EF4-FFF2-40B4-BE49-F238E27FC236}">
                <a16:creationId xmlns:a16="http://schemas.microsoft.com/office/drawing/2014/main" id="{991E6842-AF40-041B-3484-FFAE86FD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5921" y="2305191"/>
            <a:ext cx="1770460" cy="239390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endParaRPr lang="sv-SE"/>
          </a:p>
        </p:txBody>
      </p:sp>
      <p:sp>
        <p:nvSpPr>
          <p:cNvPr id="51" name="Platshållare för text 47">
            <a:extLst>
              <a:ext uri="{FF2B5EF4-FFF2-40B4-BE49-F238E27FC236}">
                <a16:creationId xmlns:a16="http://schemas.microsoft.com/office/drawing/2014/main" id="{30EAA71C-54CA-060D-4CDC-FAC10ECBD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4236" y="2558014"/>
            <a:ext cx="1770460" cy="239390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endParaRPr lang="sv-SE"/>
          </a:p>
        </p:txBody>
      </p:sp>
      <p:sp>
        <p:nvSpPr>
          <p:cNvPr id="52" name="Platshållare för text 47">
            <a:extLst>
              <a:ext uri="{FF2B5EF4-FFF2-40B4-BE49-F238E27FC236}">
                <a16:creationId xmlns:a16="http://schemas.microsoft.com/office/drawing/2014/main" id="{826DD8D7-E257-EE76-3C5E-815AA9D092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6925" y="2834649"/>
            <a:ext cx="1770460" cy="239390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5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1" presetClass="entr" presetSubtype="0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" presetClass="entr" presetSubtype="0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" presetClass="entr" presetSubtype="0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" presetClass="entr" presetSubtype="0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" presetClass="entr" presetSubtype="0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D43908E-67E0-99C2-7BBF-486D813227E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738563"/>
            <a:ext cx="9144000" cy="4065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44048"/>
            <a:ext cx="5208104" cy="207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Brödtext</a:t>
            </a:r>
          </a:p>
        </p:txBody>
      </p:sp>
      <p:sp>
        <p:nvSpPr>
          <p:cNvPr id="7" name="Platshållare för rubrik 6">
            <a:extLst>
              <a:ext uri="{FF2B5EF4-FFF2-40B4-BE49-F238E27FC236}">
                <a16:creationId xmlns:a16="http://schemas.microsoft.com/office/drawing/2014/main" id="{E427D0BE-AC38-8E4D-D2CB-3F832826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886"/>
            <a:ext cx="5208104" cy="373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92E0D6-8648-A383-8284-F4E7024EEA4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872" y="4850303"/>
            <a:ext cx="1404172" cy="237764"/>
          </a:xfrm>
          <a:prstGeom prst="rect">
            <a:avLst/>
          </a:prstGeom>
        </p:spPr>
      </p:pic>
      <p:sp>
        <p:nvSpPr>
          <p:cNvPr id="8" name="Google Shape;12;p2">
            <a:extLst>
              <a:ext uri="{FF2B5EF4-FFF2-40B4-BE49-F238E27FC236}">
                <a16:creationId xmlns:a16="http://schemas.microsoft.com/office/drawing/2014/main" id="{34C7D25E-E7E3-0F00-F9E2-1BA770128649}"/>
              </a:ext>
            </a:extLst>
          </p:cNvPr>
          <p:cNvSpPr txBox="1"/>
          <p:nvPr userDrawn="1"/>
        </p:nvSpPr>
        <p:spPr>
          <a:xfrm>
            <a:off x="316086" y="4847979"/>
            <a:ext cx="3474900" cy="23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l"/>
            <a:r>
              <a:rPr lang="sv-SE" sz="600" b="0" i="0" cap="none">
                <a:solidFill>
                  <a:schemeClr val="tx2"/>
                </a:solidFill>
                <a:effectLst/>
                <a:latin typeface="Barlow" pitchFamily="2" charset="77"/>
              </a:rPr>
              <a:t>|    </a:t>
            </a:r>
            <a:r>
              <a:rPr lang="sv-SE" sz="600" b="0" i="0" cap="none" err="1">
                <a:solidFill>
                  <a:schemeClr val="tx2"/>
                </a:solidFill>
                <a:effectLst/>
                <a:latin typeface="Barlow" pitchFamily="2" charset="77"/>
              </a:rPr>
              <a:t>Enabling</a:t>
            </a:r>
            <a:r>
              <a:rPr lang="sv-SE" sz="600" b="0" i="0" cap="none">
                <a:solidFill>
                  <a:schemeClr val="tx2"/>
                </a:solidFill>
                <a:effectLst/>
                <a:latin typeface="Barlow" pitchFamily="2" charset="77"/>
              </a:rPr>
              <a:t> a </a:t>
            </a:r>
            <a:r>
              <a:rPr lang="sv-SE" sz="600" b="0" i="0" cap="none" err="1">
                <a:solidFill>
                  <a:schemeClr val="tx2"/>
                </a:solidFill>
                <a:effectLst/>
                <a:latin typeface="Barlow" pitchFamily="2" charset="77"/>
              </a:rPr>
              <a:t>sustainable</a:t>
            </a:r>
            <a:r>
              <a:rPr lang="sv-SE" sz="600" b="0" i="0" cap="none">
                <a:solidFill>
                  <a:schemeClr val="tx2"/>
                </a:solidFill>
                <a:effectLst/>
                <a:latin typeface="Barlow" pitchFamily="2" charset="77"/>
              </a:rPr>
              <a:t> </a:t>
            </a:r>
            <a:r>
              <a:rPr lang="sv-SE" sz="600" b="0" i="0" cap="none" err="1">
                <a:solidFill>
                  <a:schemeClr val="tx2"/>
                </a:solidFill>
                <a:effectLst/>
                <a:latin typeface="Barlow" pitchFamily="2" charset="77"/>
              </a:rPr>
              <a:t>energy</a:t>
            </a:r>
            <a:r>
              <a:rPr lang="sv-SE" sz="600" b="0" i="0" cap="none">
                <a:solidFill>
                  <a:schemeClr val="tx2"/>
                </a:solidFill>
                <a:effectLst/>
                <a:latin typeface="Barlow" pitchFamily="2" charset="77"/>
              </a:rPr>
              <a:t> transition</a:t>
            </a:r>
          </a:p>
        </p:txBody>
      </p:sp>
      <p:sp>
        <p:nvSpPr>
          <p:cNvPr id="16" name="Platshållare för bildnummer 14">
            <a:extLst>
              <a:ext uri="{FF2B5EF4-FFF2-40B4-BE49-F238E27FC236}">
                <a16:creationId xmlns:a16="http://schemas.microsoft.com/office/drawing/2014/main" id="{4AF71903-1EAA-940D-246E-91E4F99C4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04861"/>
            <a:ext cx="38404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Barlow Light" pitchFamily="2" charset="77"/>
              </a:defRPr>
            </a:lvl1pPr>
          </a:lstStyle>
          <a:p>
            <a:fld id="{EAB3FB6C-6397-2346-A71D-8E24A8E97EA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6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92" r:id="rId2"/>
    <p:sldLayoutId id="2147483755" r:id="rId3"/>
    <p:sldLayoutId id="2147483764" r:id="rId4"/>
    <p:sldLayoutId id="2147483761" r:id="rId5"/>
    <p:sldLayoutId id="2147483767" r:id="rId6"/>
    <p:sldLayoutId id="2147483768" r:id="rId7"/>
    <p:sldLayoutId id="2147483769" r:id="rId8"/>
    <p:sldLayoutId id="2147483776" r:id="rId9"/>
    <p:sldLayoutId id="2147483772" r:id="rId10"/>
    <p:sldLayoutId id="2147483778" r:id="rId11"/>
    <p:sldLayoutId id="2147483791" r:id="rId12"/>
    <p:sldLayoutId id="21474837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2"/>
          </a:solidFill>
          <a:latin typeface="Barlow Light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C4DE78-FF62-8DB2-3EED-ADF22456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rubrik 7">
            <a:extLst>
              <a:ext uri="{FF2B5EF4-FFF2-40B4-BE49-F238E27FC236}">
                <a16:creationId xmlns:a16="http://schemas.microsoft.com/office/drawing/2014/main" id="{5D138E29-71EA-1F24-8D92-1DA9F208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9686"/>
            <a:ext cx="7886700" cy="408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RUBRIKFORMAT</a:t>
            </a:r>
          </a:p>
        </p:txBody>
      </p:sp>
    </p:spTree>
    <p:extLst>
      <p:ext uri="{BB962C8B-B14F-4D97-AF65-F5344CB8AC3E}">
        <p14:creationId xmlns:p14="http://schemas.microsoft.com/office/powerpoint/2010/main" val="1113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2"/>
          </a:solidFill>
          <a:latin typeface="Barlow Light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accent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accent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accent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C07E9F0-0C36-4496-AC99-264D4BB8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0471"/>
            <a:ext cx="7886700" cy="347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99B4BF-9DF6-B45C-EF78-EDF661E9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74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1" r:id="rId2"/>
    <p:sldLayoutId id="2147483766" r:id="rId3"/>
    <p:sldLayoutId id="2147483774" r:id="rId4"/>
    <p:sldLayoutId id="2147483775" r:id="rId5"/>
    <p:sldLayoutId id="2147483793" r:id="rId6"/>
    <p:sldLayoutId id="214748379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2"/>
          </a:solidFill>
          <a:latin typeface="Barlow Light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image" Target="../media/image41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sv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92B5F-AC65-05CE-A01D-71E971183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dirty="0"/>
              <a:t>Enabling a sustainable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242721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5000F-51B8-B4DE-A446-8350A5384E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064" y="2110448"/>
            <a:ext cx="762545" cy="762545"/>
          </a:xfrm>
          <a:prstGeom prst="rect">
            <a:avLst/>
          </a:prstGeom>
        </p:spPr>
      </p:pic>
      <p:sp>
        <p:nvSpPr>
          <p:cNvPr id="5" name="Google Shape;573;p43">
            <a:extLst>
              <a:ext uri="{FF2B5EF4-FFF2-40B4-BE49-F238E27FC236}">
                <a16:creationId xmlns:a16="http://schemas.microsoft.com/office/drawing/2014/main" id="{2071681B-833A-6905-BFE3-F164A37575EA}"/>
              </a:ext>
            </a:extLst>
          </p:cNvPr>
          <p:cNvSpPr txBox="1">
            <a:spLocks/>
          </p:cNvSpPr>
          <p:nvPr/>
        </p:nvSpPr>
        <p:spPr>
          <a:xfrm>
            <a:off x="1709825" y="1623200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Thomas Johansson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sym typeface="Barlow"/>
              </a:rPr>
              <a:t>Co-founder &amp; CEO</a:t>
            </a:r>
          </a:p>
        </p:txBody>
      </p:sp>
      <p:sp>
        <p:nvSpPr>
          <p:cNvPr id="6" name="Google Shape;574;p43">
            <a:extLst>
              <a:ext uri="{FF2B5EF4-FFF2-40B4-BE49-F238E27FC236}">
                <a16:creationId xmlns:a16="http://schemas.microsoft.com/office/drawing/2014/main" id="{F79F459B-B5B1-8345-7C6F-0E056F2429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368" y="309326"/>
            <a:ext cx="8579400" cy="433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latin typeface="Barlow Thin" pitchFamily="2" charset="77"/>
              </a:rPr>
              <a:t>BUILDING MINE STORAGE TO BECOME A GLOBAL LEADER </a:t>
            </a:r>
            <a:endParaRPr lang="sv-SE" sz="2200" dirty="0">
              <a:latin typeface="Barlow Thin" pitchFamily="2" charset="77"/>
            </a:endParaRPr>
          </a:p>
        </p:txBody>
      </p:sp>
      <p:sp>
        <p:nvSpPr>
          <p:cNvPr id="7" name="Google Shape;578;p43">
            <a:extLst>
              <a:ext uri="{FF2B5EF4-FFF2-40B4-BE49-F238E27FC236}">
                <a16:creationId xmlns:a16="http://schemas.microsoft.com/office/drawing/2014/main" id="{6437D36D-D2E5-EE24-3138-12478BDC2961}"/>
              </a:ext>
            </a:extLst>
          </p:cNvPr>
          <p:cNvSpPr txBox="1">
            <a:spLocks/>
          </p:cNvSpPr>
          <p:nvPr/>
        </p:nvSpPr>
        <p:spPr>
          <a:xfrm>
            <a:off x="3060642" y="1595994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v" sz="900">
                <a:latin typeface="Barlow SemiBold"/>
                <a:ea typeface="Barlow SemiBold"/>
                <a:cs typeface="Barlow SemiBold"/>
                <a:sym typeface="Barlow SemiBold"/>
              </a:rPr>
              <a:t>Raine Vasanoja</a:t>
            </a:r>
            <a:endParaRPr lang="sv-SE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sv-SE" sz="900">
                <a:latin typeface="Barlow"/>
                <a:ea typeface="Barlow"/>
                <a:cs typeface="Barlow"/>
                <a:sym typeface="Barlow"/>
              </a:rPr>
              <a:t>Co-</a:t>
            </a:r>
            <a:r>
              <a:rPr lang="sv-SE" sz="900" err="1">
                <a:latin typeface="Barlow"/>
                <a:ea typeface="Barlow"/>
                <a:cs typeface="Barlow"/>
                <a:sym typeface="Barlow"/>
              </a:rPr>
              <a:t>founder</a:t>
            </a:r>
            <a:r>
              <a:rPr lang="sv-SE" sz="900">
                <a:latin typeface="Barlow"/>
                <a:ea typeface="Barlow"/>
                <a:cs typeface="Barlow"/>
                <a:sym typeface="Barlow"/>
              </a:rPr>
              <a:t> &amp; CCO</a:t>
            </a:r>
          </a:p>
        </p:txBody>
      </p:sp>
      <p:sp>
        <p:nvSpPr>
          <p:cNvPr id="8" name="Google Shape;579;p43">
            <a:extLst>
              <a:ext uri="{FF2B5EF4-FFF2-40B4-BE49-F238E27FC236}">
                <a16:creationId xmlns:a16="http://schemas.microsoft.com/office/drawing/2014/main" id="{001F8B9A-2034-1EFA-5EFB-3EBD26082797}"/>
              </a:ext>
            </a:extLst>
          </p:cNvPr>
          <p:cNvSpPr txBox="1">
            <a:spLocks/>
          </p:cNvSpPr>
          <p:nvPr/>
        </p:nvSpPr>
        <p:spPr>
          <a:xfrm>
            <a:off x="4427818" y="1612476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Anna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Engman</a:t>
            </a:r>
            <a:endParaRPr lang="en-GB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Co-founder &amp; CMO</a:t>
            </a:r>
          </a:p>
        </p:txBody>
      </p:sp>
      <p:sp>
        <p:nvSpPr>
          <p:cNvPr id="9" name="Google Shape;580;p43">
            <a:extLst>
              <a:ext uri="{FF2B5EF4-FFF2-40B4-BE49-F238E27FC236}">
                <a16:creationId xmlns:a16="http://schemas.microsoft.com/office/drawing/2014/main" id="{4184F0E8-E416-B556-CE01-9357061E997D}"/>
              </a:ext>
            </a:extLst>
          </p:cNvPr>
          <p:cNvSpPr txBox="1">
            <a:spLocks/>
          </p:cNvSpPr>
          <p:nvPr/>
        </p:nvSpPr>
        <p:spPr>
          <a:xfrm>
            <a:off x="5777201" y="2936821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Stefan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Sädbom</a:t>
            </a:r>
            <a:endParaRPr lang="en-GB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Chief Geologist</a:t>
            </a:r>
          </a:p>
        </p:txBody>
      </p:sp>
      <p:sp>
        <p:nvSpPr>
          <p:cNvPr id="10" name="Google Shape;587;p43">
            <a:extLst>
              <a:ext uri="{FF2B5EF4-FFF2-40B4-BE49-F238E27FC236}">
                <a16:creationId xmlns:a16="http://schemas.microsoft.com/office/drawing/2014/main" id="{77EB4408-E2F9-07AA-E105-92D757D376B2}"/>
              </a:ext>
            </a:extLst>
          </p:cNvPr>
          <p:cNvSpPr txBox="1">
            <a:spLocks/>
          </p:cNvSpPr>
          <p:nvPr/>
        </p:nvSpPr>
        <p:spPr>
          <a:xfrm>
            <a:off x="7125275" y="1606808"/>
            <a:ext cx="1980001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Stefan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Borsos</a:t>
            </a:r>
            <a:r>
              <a:rPr lang="en-GB" sz="900"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H.o</a:t>
            </a:r>
            <a:r>
              <a:rPr lang="en-GB" sz="900">
                <a:latin typeface="Barlow"/>
                <a:ea typeface="Barlow"/>
                <a:cs typeface="Barlow"/>
                <a:sym typeface="Barlow"/>
              </a:rPr>
              <a:t>. Business Development</a:t>
            </a:r>
          </a:p>
        </p:txBody>
      </p:sp>
      <p:sp>
        <p:nvSpPr>
          <p:cNvPr id="11" name="Google Shape;588;p43">
            <a:extLst>
              <a:ext uri="{FF2B5EF4-FFF2-40B4-BE49-F238E27FC236}">
                <a16:creationId xmlns:a16="http://schemas.microsoft.com/office/drawing/2014/main" id="{7CBA854E-BBB7-2718-225E-35B86D575C6E}"/>
              </a:ext>
            </a:extLst>
          </p:cNvPr>
          <p:cNvSpPr txBox="1">
            <a:spLocks/>
          </p:cNvSpPr>
          <p:nvPr/>
        </p:nvSpPr>
        <p:spPr>
          <a:xfrm>
            <a:off x="1647538" y="2920529"/>
            <a:ext cx="2069595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Håkan</a:t>
            </a: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 Martinsson</a:t>
            </a:r>
            <a:r>
              <a:rPr lang="en-GB" sz="900"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H.o</a:t>
            </a:r>
            <a:r>
              <a:rPr lang="en-GB" sz="900">
                <a:latin typeface="Barlow"/>
                <a:ea typeface="Barlow"/>
                <a:cs typeface="Barlow"/>
                <a:sym typeface="Barlow"/>
              </a:rPr>
              <a:t>. Project Development</a:t>
            </a:r>
          </a:p>
        </p:txBody>
      </p:sp>
      <p:sp>
        <p:nvSpPr>
          <p:cNvPr id="12" name="Google Shape;589;p43">
            <a:extLst>
              <a:ext uri="{FF2B5EF4-FFF2-40B4-BE49-F238E27FC236}">
                <a16:creationId xmlns:a16="http://schemas.microsoft.com/office/drawing/2014/main" id="{3F96468E-8A67-E942-92BD-1A58A2EC4701}"/>
              </a:ext>
            </a:extLst>
          </p:cNvPr>
          <p:cNvSpPr txBox="1">
            <a:spLocks/>
          </p:cNvSpPr>
          <p:nvPr/>
        </p:nvSpPr>
        <p:spPr>
          <a:xfrm>
            <a:off x="2772770" y="2936510"/>
            <a:ext cx="2516084" cy="5585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Robert Magnusson</a:t>
            </a:r>
          </a:p>
          <a:p>
            <a:pPr algn="ctr">
              <a:spcBef>
                <a:spcPts val="0"/>
              </a:spcBef>
            </a:pP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H.o</a:t>
            </a:r>
            <a:r>
              <a:rPr lang="en-GB" sz="900">
                <a:latin typeface="Barlow"/>
                <a:ea typeface="Barlow"/>
                <a:cs typeface="Barlow"/>
                <a:sym typeface="Barlow"/>
              </a:rPr>
              <a:t>. Development 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of Asset Management</a:t>
            </a:r>
          </a:p>
        </p:txBody>
      </p:sp>
      <p:sp>
        <p:nvSpPr>
          <p:cNvPr id="13" name="Google Shape;590;p43">
            <a:extLst>
              <a:ext uri="{FF2B5EF4-FFF2-40B4-BE49-F238E27FC236}">
                <a16:creationId xmlns:a16="http://schemas.microsoft.com/office/drawing/2014/main" id="{49CA8BD5-A0F8-1995-2DAC-0ECB87B77267}"/>
              </a:ext>
            </a:extLst>
          </p:cNvPr>
          <p:cNvSpPr txBox="1">
            <a:spLocks/>
          </p:cNvSpPr>
          <p:nvPr/>
        </p:nvSpPr>
        <p:spPr>
          <a:xfrm>
            <a:off x="5615371" y="1612942"/>
            <a:ext cx="2387062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Mikael Larsson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sym typeface="Inter"/>
              </a:rPr>
              <a:t>CFO &amp; Energy Markets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97E6BD-4CBE-C80A-4A85-3F1DA74B9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423" y="812043"/>
            <a:ext cx="762545" cy="762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7618F8-3600-4D32-A30A-873D00775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064" y="830852"/>
            <a:ext cx="762545" cy="762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38C4DE-FDBF-7CF7-DEBC-10E51B28DB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569" y="816328"/>
            <a:ext cx="762545" cy="762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C497D0-ACD7-C248-02C5-5BFAFDA397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45" y="803860"/>
            <a:ext cx="762545" cy="762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4A9D7-17FE-D941-7598-620F06A9EE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370" y="2110448"/>
            <a:ext cx="762545" cy="7625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5EFD04-4894-1E5C-9A32-ED85522B79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153" y="810193"/>
            <a:ext cx="762545" cy="7625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5774A8-DDA2-DF25-8A23-75645D2887D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929" y="2111790"/>
            <a:ext cx="762545" cy="762545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8155B20-A55F-3A59-185E-16B0DD815B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724" y="2112659"/>
            <a:ext cx="762545" cy="762545"/>
          </a:xfrm>
          <a:prstGeom prst="ellipse">
            <a:avLst/>
          </a:prstGeom>
        </p:spPr>
      </p:pic>
      <p:sp>
        <p:nvSpPr>
          <p:cNvPr id="21" name="Google Shape;580;p43">
            <a:extLst>
              <a:ext uri="{FF2B5EF4-FFF2-40B4-BE49-F238E27FC236}">
                <a16:creationId xmlns:a16="http://schemas.microsoft.com/office/drawing/2014/main" id="{607758ED-4490-FB6E-9823-2E63724372DE}"/>
              </a:ext>
            </a:extLst>
          </p:cNvPr>
          <p:cNvSpPr txBox="1">
            <a:spLocks/>
          </p:cNvSpPr>
          <p:nvPr/>
        </p:nvSpPr>
        <p:spPr>
          <a:xfrm>
            <a:off x="4407996" y="2934127"/>
            <a:ext cx="1980000" cy="5585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Maria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Säfström</a:t>
            </a:r>
            <a:endParaRPr lang="en-GB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H.o</a:t>
            </a:r>
            <a:r>
              <a:rPr lang="en-GB" sz="900">
                <a:latin typeface="Barlow"/>
                <a:ea typeface="Barlow"/>
                <a:cs typeface="Barlow"/>
                <a:sym typeface="Barlow"/>
              </a:rPr>
              <a:t>. Environment 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&amp; Permitting</a:t>
            </a:r>
          </a:p>
        </p:txBody>
      </p:sp>
      <p:pic>
        <p:nvPicPr>
          <p:cNvPr id="22" name="Picture 21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1EAC821C-8443-D429-22E5-AE24A6E0C70F}"/>
              </a:ext>
            </a:extLst>
          </p:cNvPr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498" y="3531503"/>
            <a:ext cx="763200" cy="763200"/>
          </a:xfrm>
          <a:prstGeom prst="ellipse">
            <a:avLst/>
          </a:prstGeom>
        </p:spPr>
      </p:pic>
      <p:pic>
        <p:nvPicPr>
          <p:cNvPr id="24" name="Picture 23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D7D9A1BC-46AF-2B93-5BC4-EF3DB93FB8D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24" y="3506567"/>
            <a:ext cx="764383" cy="762545"/>
          </a:xfrm>
          <a:prstGeom prst="ellipse">
            <a:avLst/>
          </a:prstGeom>
        </p:spPr>
      </p:pic>
      <p:pic>
        <p:nvPicPr>
          <p:cNvPr id="26" name="Picture 25" descr="A person with a beard smiling&#10;&#10;Description automatically generated">
            <a:extLst>
              <a:ext uri="{FF2B5EF4-FFF2-40B4-BE49-F238E27FC236}">
                <a16:creationId xmlns:a16="http://schemas.microsoft.com/office/drawing/2014/main" id="{050E0ED6-F804-93A2-CF61-6467D19F872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239" y="3502222"/>
            <a:ext cx="762435" cy="762545"/>
          </a:xfrm>
          <a:prstGeom prst="ellipse">
            <a:avLst/>
          </a:prstGeom>
        </p:spPr>
      </p:pic>
      <p:pic>
        <p:nvPicPr>
          <p:cNvPr id="28" name="Picture 2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B350B88-8BF0-6845-1BEE-357277475C0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912" y="3506183"/>
            <a:ext cx="762220" cy="762545"/>
          </a:xfrm>
          <a:prstGeom prst="ellipse">
            <a:avLst/>
          </a:prstGeom>
        </p:spPr>
      </p:pic>
      <p:pic>
        <p:nvPicPr>
          <p:cNvPr id="30" name="Picture 2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0A614BD-7263-009B-1C5A-8D1655981AA3}"/>
              </a:ext>
            </a:extLst>
          </p:cNvPr>
          <p:cNvPicPr>
            <a:picLocks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409" y="3506270"/>
            <a:ext cx="763200" cy="762545"/>
          </a:xfrm>
          <a:prstGeom prst="ellipse">
            <a:avLst/>
          </a:prstGeom>
        </p:spPr>
      </p:pic>
      <p:sp>
        <p:nvSpPr>
          <p:cNvPr id="31" name="Google Shape;579;p43">
            <a:extLst>
              <a:ext uri="{FF2B5EF4-FFF2-40B4-BE49-F238E27FC236}">
                <a16:creationId xmlns:a16="http://schemas.microsoft.com/office/drawing/2014/main" id="{C8BD09D4-E9DE-61E7-A2C5-C6D9E3D86A83}"/>
              </a:ext>
            </a:extLst>
          </p:cNvPr>
          <p:cNvSpPr txBox="1">
            <a:spLocks/>
          </p:cNvSpPr>
          <p:nvPr/>
        </p:nvSpPr>
        <p:spPr>
          <a:xfrm>
            <a:off x="1681703" y="4315927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Niclas</a:t>
            </a: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Ehn</a:t>
            </a:r>
            <a:endParaRPr lang="en-GB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Co-founder CEO </a:t>
            </a: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Expektra</a:t>
            </a:r>
            <a:endParaRPr lang="en-GB" sz="9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3" name="Picture 32" descr="A person in a black sweater&#10;&#10;Description automatically generated">
            <a:extLst>
              <a:ext uri="{FF2B5EF4-FFF2-40B4-BE49-F238E27FC236}">
                <a16:creationId xmlns:a16="http://schemas.microsoft.com/office/drawing/2014/main" id="{D563B293-C9BA-57EA-345C-76A974F43FC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208" y="2112429"/>
            <a:ext cx="762342" cy="762545"/>
          </a:xfrm>
          <a:prstGeom prst="ellipse">
            <a:avLst/>
          </a:prstGeom>
        </p:spPr>
      </p:pic>
      <p:sp>
        <p:nvSpPr>
          <p:cNvPr id="32" name="Google Shape;580;p43">
            <a:extLst>
              <a:ext uri="{FF2B5EF4-FFF2-40B4-BE49-F238E27FC236}">
                <a16:creationId xmlns:a16="http://schemas.microsoft.com/office/drawing/2014/main" id="{34E98B40-1D9D-CA8A-2041-2CB4E98A7502}"/>
              </a:ext>
            </a:extLst>
          </p:cNvPr>
          <p:cNvSpPr txBox="1">
            <a:spLocks/>
          </p:cNvSpPr>
          <p:nvPr/>
        </p:nvSpPr>
        <p:spPr>
          <a:xfrm>
            <a:off x="7122425" y="2912255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Francisco Pinto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Ass. Project Manager</a:t>
            </a:r>
          </a:p>
        </p:txBody>
      </p:sp>
      <p:sp>
        <p:nvSpPr>
          <p:cNvPr id="37" name="Google Shape;579;p43">
            <a:extLst>
              <a:ext uri="{FF2B5EF4-FFF2-40B4-BE49-F238E27FC236}">
                <a16:creationId xmlns:a16="http://schemas.microsoft.com/office/drawing/2014/main" id="{222CE175-6DB6-DD1B-944B-5B636996CDB9}"/>
              </a:ext>
            </a:extLst>
          </p:cNvPr>
          <p:cNvSpPr txBox="1">
            <a:spLocks/>
          </p:cNvSpPr>
          <p:nvPr/>
        </p:nvSpPr>
        <p:spPr>
          <a:xfrm>
            <a:off x="4406307" y="4337615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Andreas Johansson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Developer </a:t>
            </a: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Expektra</a:t>
            </a:r>
            <a:endParaRPr lang="en-GB" sz="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" name="Google Shape;579;p43">
            <a:extLst>
              <a:ext uri="{FF2B5EF4-FFF2-40B4-BE49-F238E27FC236}">
                <a16:creationId xmlns:a16="http://schemas.microsoft.com/office/drawing/2014/main" id="{F9201C12-C410-0863-87EB-17B73788E67B}"/>
              </a:ext>
            </a:extLst>
          </p:cNvPr>
          <p:cNvSpPr txBox="1">
            <a:spLocks/>
          </p:cNvSpPr>
          <p:nvPr/>
        </p:nvSpPr>
        <p:spPr>
          <a:xfrm>
            <a:off x="3049017" y="4326579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Gustav Bergman</a:t>
            </a: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Co-founder CTO </a:t>
            </a: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Expektra</a:t>
            </a:r>
            <a:endParaRPr lang="en-GB" sz="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" name="Google Shape;579;p43">
            <a:extLst>
              <a:ext uri="{FF2B5EF4-FFF2-40B4-BE49-F238E27FC236}">
                <a16:creationId xmlns:a16="http://schemas.microsoft.com/office/drawing/2014/main" id="{5B7E574A-9140-411B-B179-20A462E5CD67}"/>
              </a:ext>
            </a:extLst>
          </p:cNvPr>
          <p:cNvSpPr txBox="1">
            <a:spLocks/>
          </p:cNvSpPr>
          <p:nvPr/>
        </p:nvSpPr>
        <p:spPr>
          <a:xfrm>
            <a:off x="5794844" y="4326579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Mattias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Johnsson</a:t>
            </a:r>
            <a:endParaRPr lang="en-GB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Data Scientist </a:t>
            </a: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Expektra</a:t>
            </a:r>
            <a:endParaRPr lang="en-GB" sz="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" name="Google Shape;579;p43">
            <a:extLst>
              <a:ext uri="{FF2B5EF4-FFF2-40B4-BE49-F238E27FC236}">
                <a16:creationId xmlns:a16="http://schemas.microsoft.com/office/drawing/2014/main" id="{170BF21C-6B6C-3645-8BB3-92C59AA115FF}"/>
              </a:ext>
            </a:extLst>
          </p:cNvPr>
          <p:cNvSpPr txBox="1">
            <a:spLocks/>
          </p:cNvSpPr>
          <p:nvPr/>
        </p:nvSpPr>
        <p:spPr>
          <a:xfrm>
            <a:off x="7128688" y="4319269"/>
            <a:ext cx="1980000" cy="433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900">
                <a:latin typeface="Barlow SemiBold"/>
                <a:ea typeface="Barlow SemiBold"/>
                <a:cs typeface="Barlow SemiBold"/>
                <a:sym typeface="Barlow SemiBold"/>
              </a:rPr>
              <a:t>Morgan </a:t>
            </a:r>
            <a:r>
              <a:rPr lang="en-GB" sz="900" err="1">
                <a:latin typeface="Barlow SemiBold"/>
                <a:ea typeface="Barlow SemiBold"/>
                <a:cs typeface="Barlow SemiBold"/>
                <a:sym typeface="Barlow SemiBold"/>
              </a:rPr>
              <a:t>Svensson</a:t>
            </a:r>
            <a:endParaRPr lang="en-GB" sz="9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algn="ctr">
              <a:spcBef>
                <a:spcPts val="0"/>
              </a:spcBef>
            </a:pPr>
            <a:r>
              <a:rPr lang="en-GB" sz="900">
                <a:latin typeface="Barlow"/>
                <a:ea typeface="Barlow"/>
                <a:cs typeface="Barlow"/>
                <a:sym typeface="Barlow"/>
              </a:rPr>
              <a:t>R&amp;D Engineer </a:t>
            </a:r>
            <a:r>
              <a:rPr lang="en-GB" sz="900" err="1">
                <a:latin typeface="Barlow"/>
                <a:ea typeface="Barlow"/>
                <a:cs typeface="Barlow"/>
                <a:sym typeface="Barlow"/>
              </a:rPr>
              <a:t>Expektra</a:t>
            </a:r>
            <a:endParaRPr lang="en-GB" sz="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D7B5BB-6AE0-3C05-31D3-0AF079F1B0C5}"/>
              </a:ext>
            </a:extLst>
          </p:cNvPr>
          <p:cNvSpPr txBox="1"/>
          <p:nvPr/>
        </p:nvSpPr>
        <p:spPr>
          <a:xfrm>
            <a:off x="214315" y="1051615"/>
            <a:ext cx="1675751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1000">
                <a:solidFill>
                  <a:schemeClr val="tx2"/>
                </a:solidFill>
                <a:latin typeface="Barlow" pitchFamily="2" charset="77"/>
                <a:ea typeface="Inter" panose="02000503000000020004" pitchFamily="2" charset="0"/>
                <a:cs typeface="Inter" panose="02000503000000020004" pitchFamily="2" charset="0"/>
              </a:rPr>
              <a:t>15 people whose combined experience includes:</a:t>
            </a:r>
            <a:endParaRPr lang="en-SE" sz="1000">
              <a:solidFill>
                <a:schemeClr val="tx2"/>
              </a:solidFill>
              <a:latin typeface="Barlow" pitchFamily="2" charset="77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lvl="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2"/>
                </a:solidFill>
                <a:latin typeface="Barlow" pitchFamily="2" charset="77"/>
                <a:ea typeface="Inter" panose="02000503000000020004" pitchFamily="2" charset="0"/>
                <a:cs typeface="Inter" panose="02000503000000020004" pitchFamily="2" charset="0"/>
              </a:rPr>
              <a:t>200 years within many areas of the power industry </a:t>
            </a:r>
          </a:p>
          <a:p>
            <a:pPr marL="171450" lvl="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2"/>
                </a:solidFill>
                <a:latin typeface="Barlow" pitchFamily="2" charset="77"/>
                <a:ea typeface="Inter" panose="02000503000000020004" pitchFamily="2" charset="0"/>
                <a:cs typeface="Inter" panose="02000503000000020004" pitchFamily="2" charset="0"/>
              </a:rPr>
              <a:t>Completing 30+ infrastructure projects </a:t>
            </a:r>
          </a:p>
          <a:p>
            <a:pPr marL="171450" lvl="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2"/>
                </a:solidFill>
                <a:latin typeface="Barlow" pitchFamily="2" charset="77"/>
                <a:ea typeface="Inter" panose="02000503000000020004" pitchFamily="2" charset="0"/>
                <a:cs typeface="Inter" panose="02000503000000020004" pitchFamily="2" charset="0"/>
              </a:rPr>
              <a:t>19 start-ups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2"/>
                </a:solidFill>
                <a:latin typeface="Barlow" pitchFamily="2" charset="77"/>
                <a:ea typeface="Inter" panose="02000503000000020004" pitchFamily="2" charset="0"/>
                <a:cs typeface="Inter" panose="02000503000000020004" pitchFamily="2" charset="0"/>
              </a:rPr>
              <a:t>50+ years building and operating energy SaaS services 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2"/>
                </a:solidFill>
                <a:latin typeface="Barlow" pitchFamily="2" charset="77"/>
                <a:ea typeface="Inter" panose="02000503000000020004" pitchFamily="2" charset="0"/>
                <a:cs typeface="Inter" panose="02000503000000020004" pitchFamily="2" charset="0"/>
              </a:rPr>
              <a:t>Deep knowledge of Machine Learning and Artificial intelligence </a:t>
            </a:r>
          </a:p>
        </p:txBody>
      </p:sp>
    </p:spTree>
    <p:extLst>
      <p:ext uri="{BB962C8B-B14F-4D97-AF65-F5344CB8AC3E}">
        <p14:creationId xmlns:p14="http://schemas.microsoft.com/office/powerpoint/2010/main" val="39817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CF7B93-E338-80D6-F1D3-7CF013362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8846" y="962348"/>
            <a:ext cx="4582000" cy="3170038"/>
          </a:xfrm>
        </p:spPr>
        <p:txBody>
          <a:bodyPr>
            <a:normAutofit/>
          </a:bodyPr>
          <a:lstStyle/>
          <a:p>
            <a:pPr marL="158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</a:pPr>
            <a:r>
              <a:rPr lang="en-GB" sz="1200">
                <a:solidFill>
                  <a:schemeClr val="accent2"/>
                </a:solidFill>
                <a:latin typeface="Barlow SemiBold" pitchFamily="2" charset="77"/>
                <a:sym typeface="Barlow"/>
              </a:rPr>
              <a:t>PROJECTS</a:t>
            </a:r>
            <a:endParaRPr lang="sv-SE" sz="1200">
              <a:solidFill>
                <a:schemeClr val="tx2"/>
              </a:solidFill>
              <a:latin typeface="Barlow" pitchFamily="2" charset="77"/>
              <a:ea typeface="Inter"/>
              <a:cs typeface="Inter"/>
              <a:sym typeface="Inter"/>
            </a:endParaRP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10 Projects in Nordics, land rights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negotiations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closed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/on-going</a:t>
            </a: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Pre-EIA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activities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 on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several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 sites</a:t>
            </a: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&gt;1 GWh in pipeline </a:t>
            </a: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050" err="1">
                <a:latin typeface="Barlow" pitchFamily="2" charset="77"/>
                <a:ea typeface="Inter"/>
                <a:cs typeface="Inter"/>
                <a:sym typeface="Barlow"/>
              </a:rPr>
              <a:t>Vånga</a:t>
            </a:r>
            <a:r>
              <a:rPr lang="en-GB" sz="1050">
                <a:latin typeface="Barlow" pitchFamily="2" charset="77"/>
                <a:ea typeface="Inter"/>
                <a:cs typeface="Inter"/>
                <a:sym typeface="Barlow"/>
              </a:rPr>
              <a:t> 1st Project in Development phase</a:t>
            </a:r>
            <a:endParaRPr lang="en-GB" sz="1050" u="none" strike="noStrike" cap="none">
              <a:solidFill>
                <a:schemeClr val="accent2"/>
              </a:solidFill>
              <a:latin typeface="Barlow SemiBold" pitchFamily="2" charset="77"/>
              <a:ea typeface="Barlow"/>
              <a:cs typeface="Barlow"/>
              <a:sym typeface="Barlow"/>
            </a:endParaRPr>
          </a:p>
          <a:p>
            <a:pPr marL="158750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>
                <a:schemeClr val="accent3"/>
              </a:buClr>
              <a:buSzPts val="1100"/>
            </a:pPr>
            <a:r>
              <a:rPr lang="en-GB" sz="1200" u="none" strike="noStrike" cap="none">
                <a:solidFill>
                  <a:schemeClr val="accent2"/>
                </a:solidFill>
                <a:latin typeface="Barlow SemiBold" pitchFamily="2" charset="77"/>
                <a:ea typeface="Barlow"/>
                <a:cs typeface="Barlow"/>
                <a:sym typeface="Barlow"/>
              </a:rPr>
              <a:t>PROJECT PARTNERS</a:t>
            </a:r>
            <a:endParaRPr lang="en-GB" sz="1200" u="none" strike="noStrike" cap="none">
              <a:solidFill>
                <a:schemeClr val="accent2"/>
              </a:solidFill>
              <a:latin typeface="Barlow SemiBold" pitchFamily="2" charset="77"/>
              <a:sym typeface="Arial"/>
            </a:endParaRP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latin typeface="Barlow" pitchFamily="2" charset="77"/>
                <a:ea typeface="Inter"/>
                <a:cs typeface="Inter"/>
                <a:sym typeface="Inter"/>
              </a:rPr>
              <a:t>Mälarenergi</a:t>
            </a: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Dairyland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 Power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Cooperation</a:t>
            </a:r>
            <a:endParaRPr lang="sv-SE" sz="1050">
              <a:solidFill>
                <a:schemeClr val="tx2"/>
              </a:solidFill>
              <a:latin typeface="Barlow" pitchFamily="2" charset="77"/>
              <a:ea typeface="Inter"/>
              <a:cs typeface="Inter"/>
              <a:sym typeface="Inter"/>
            </a:endParaRP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latin typeface="Barlow" pitchFamily="2" charset="77"/>
                <a:ea typeface="Inter"/>
                <a:cs typeface="Inter"/>
                <a:sym typeface="Inter"/>
              </a:rPr>
              <a:t>International </a:t>
            </a:r>
            <a:r>
              <a:rPr lang="sv-SE" sz="1050" err="1">
                <a:latin typeface="Barlow" pitchFamily="2" charset="77"/>
                <a:ea typeface="Inter"/>
                <a:cs typeface="Inter"/>
                <a:sym typeface="Inter"/>
              </a:rPr>
              <a:t>renewables</a:t>
            </a:r>
            <a:r>
              <a:rPr lang="sv-SE" sz="1050"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50" err="1">
                <a:latin typeface="Barlow" pitchFamily="2" charset="77"/>
                <a:ea typeface="Inter"/>
                <a:cs typeface="Inter"/>
                <a:sym typeface="Inter"/>
              </a:rPr>
              <a:t>developer</a:t>
            </a:r>
            <a:endParaRPr lang="sv-SE" sz="1050">
              <a:solidFill>
                <a:schemeClr val="tx2"/>
              </a:solidFill>
              <a:latin typeface="Barlow" pitchFamily="2" charset="77"/>
              <a:ea typeface="Inter"/>
              <a:cs typeface="Inter"/>
              <a:sym typeface="Inter"/>
            </a:endParaRPr>
          </a:p>
          <a:p>
            <a:pPr marL="457200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Negotiations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with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:</a:t>
            </a:r>
          </a:p>
          <a:p>
            <a:pPr marL="800100" lvl="1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2"/>
                </a:solidFill>
                <a:latin typeface="Barlow" pitchFamily="2" charset="77"/>
                <a:sym typeface="Inter"/>
              </a:rPr>
              <a:t>German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sym typeface="Inter"/>
              </a:rPr>
              <a:t>automotive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sym typeface="Inter"/>
              </a:rPr>
              <a:t>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sym typeface="Inter"/>
              </a:rPr>
              <a:t>giant</a:t>
            </a:r>
            <a:endParaRPr lang="sv-SE" sz="1050">
              <a:solidFill>
                <a:schemeClr val="tx2"/>
              </a:solidFill>
              <a:latin typeface="Barlow" pitchFamily="2" charset="77"/>
              <a:sym typeface="Inter"/>
            </a:endParaRPr>
          </a:p>
          <a:p>
            <a:pPr marL="800100" lvl="1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050">
                <a:solidFill>
                  <a:schemeClr val="tx2"/>
                </a:solidFill>
                <a:latin typeface="Barlow" pitchFamily="2" charset="77"/>
                <a:sym typeface="Inter"/>
              </a:rPr>
              <a:t>Energy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sym typeface="Inter"/>
              </a:rPr>
              <a:t>company</a:t>
            </a:r>
            <a:r>
              <a:rPr lang="sv-SE" sz="1050">
                <a:solidFill>
                  <a:schemeClr val="tx2"/>
                </a:solidFill>
                <a:latin typeface="Barlow" pitchFamily="2" charset="77"/>
                <a:sym typeface="Inter"/>
              </a:rPr>
              <a:t> in South </a:t>
            </a:r>
            <a:r>
              <a:rPr lang="sv-SE" sz="1050" err="1">
                <a:solidFill>
                  <a:schemeClr val="tx2"/>
                </a:solidFill>
                <a:latin typeface="Barlow" pitchFamily="2" charset="77"/>
                <a:sym typeface="Inter"/>
              </a:rPr>
              <a:t>Europe</a:t>
            </a:r>
            <a:endParaRPr lang="sv-SE" sz="1050">
              <a:solidFill>
                <a:schemeClr val="tx2"/>
              </a:solidFill>
              <a:latin typeface="Barlow" pitchFamily="2" charset="77"/>
              <a:sym typeface="Inter"/>
            </a:endParaRPr>
          </a:p>
          <a:p>
            <a:pPr marL="800100" lvl="1" indent="-298450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endParaRPr lang="sv-SE" sz="1200">
              <a:latin typeface="Barlow" pitchFamily="2" charset="77"/>
              <a:sym typeface="Inter"/>
            </a:endParaRPr>
          </a:p>
        </p:txBody>
      </p:sp>
      <p:pic>
        <p:nvPicPr>
          <p:cNvPr id="6" name="Picture Placeholder 5" descr="A person wearing a hard hat and goggles&#10;&#10;Description automatically generated with medium confidence">
            <a:extLst>
              <a:ext uri="{FF2B5EF4-FFF2-40B4-BE49-F238E27FC236}">
                <a16:creationId xmlns:a16="http://schemas.microsoft.com/office/drawing/2014/main" id="{9FF70857-1658-1D9B-8B4A-B0121E872D0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285" y="1229336"/>
            <a:ext cx="2563812" cy="2557462"/>
          </a:xfrm>
          <a:prstGeom prst="ellipse">
            <a:avLst/>
          </a:prstGeom>
          <a:noFill/>
        </p:spPr>
      </p:pic>
      <p:pic>
        <p:nvPicPr>
          <p:cNvPr id="9" name="Google Shape;134;p17">
            <a:extLst>
              <a:ext uri="{FF2B5EF4-FFF2-40B4-BE49-F238E27FC236}">
                <a16:creationId xmlns:a16="http://schemas.microsoft.com/office/drawing/2014/main" id="{A1F55C14-60EF-3F04-600A-1F54636116CB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03" y="1420585"/>
            <a:ext cx="565892" cy="57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blue line drawing of a handshake&#10;&#10;Description automatically generated with medium confidence">
            <a:extLst>
              <a:ext uri="{FF2B5EF4-FFF2-40B4-BE49-F238E27FC236}">
                <a16:creationId xmlns:a16="http://schemas.microsoft.com/office/drawing/2014/main" id="{419ED0ED-5DCD-E097-1326-AFAE6A0E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03" y="2873585"/>
            <a:ext cx="567888" cy="576239"/>
          </a:xfrm>
          <a:prstGeom prst="rect">
            <a:avLst/>
          </a:prstGeom>
        </p:spPr>
      </p:pic>
      <p:sp>
        <p:nvSpPr>
          <p:cNvPr id="15" name="Google Shape;323;p28">
            <a:extLst>
              <a:ext uri="{FF2B5EF4-FFF2-40B4-BE49-F238E27FC236}">
                <a16:creationId xmlns:a16="http://schemas.microsoft.com/office/drawing/2014/main" id="{E1B2C177-C48C-6611-329D-FF6BE72989BE}"/>
              </a:ext>
            </a:extLst>
          </p:cNvPr>
          <p:cNvSpPr txBox="1">
            <a:spLocks/>
          </p:cNvSpPr>
          <p:nvPr/>
        </p:nvSpPr>
        <p:spPr>
          <a:xfrm>
            <a:off x="336778" y="261441"/>
            <a:ext cx="8579400" cy="576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chemeClr val="tx2"/>
                </a:solidFill>
                <a:latin typeface="Barlow Light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75959"/>
                </a:solidFill>
                <a:effectLst/>
                <a:uLnTx/>
                <a:uFillTx/>
                <a:latin typeface="Barlow Light" pitchFamily="2" charset="77"/>
                <a:ea typeface="+mj-ea"/>
                <a:cs typeface="+mj-cs"/>
              </a:rPr>
              <a:t>PROJECT PIPELINE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7832BC-F1F6-8A79-1E1E-8E4CFAC45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29" y="2847716"/>
            <a:ext cx="727089" cy="34026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5E22E81-E0C1-0158-32E0-9D7206991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9851" y="2438792"/>
            <a:ext cx="595031" cy="3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9077551-CB5F-EDE6-62D8-47C8FE325DA0}"/>
              </a:ext>
            </a:extLst>
          </p:cNvPr>
          <p:cNvSpPr/>
          <p:nvPr/>
        </p:nvSpPr>
        <p:spPr>
          <a:xfrm>
            <a:off x="2120510" y="1093914"/>
            <a:ext cx="6305434" cy="2978812"/>
          </a:xfrm>
          <a:custGeom>
            <a:avLst/>
            <a:gdLst>
              <a:gd name="connsiteX0" fmla="*/ 39269 w 6305434"/>
              <a:gd name="connsiteY0" fmla="*/ 2928324 h 2978812"/>
              <a:gd name="connsiteX1" fmla="*/ 1896118 w 6305434"/>
              <a:gd name="connsiteY1" fmla="*/ 2928324 h 2978812"/>
              <a:gd name="connsiteX2" fmla="*/ 2518808 w 6305434"/>
              <a:gd name="connsiteY2" fmla="*/ 2844176 h 2978812"/>
              <a:gd name="connsiteX3" fmla="*/ 3135888 w 6305434"/>
              <a:gd name="connsiteY3" fmla="*/ 2485148 h 2978812"/>
              <a:gd name="connsiteX4" fmla="*/ 3758577 w 6305434"/>
              <a:gd name="connsiteY4" fmla="*/ 2440270 h 2978812"/>
              <a:gd name="connsiteX5" fmla="*/ 4386877 w 6305434"/>
              <a:gd name="connsiteY5" fmla="*/ 1901727 h 2978812"/>
              <a:gd name="connsiteX6" fmla="*/ 4981517 w 6305434"/>
              <a:gd name="connsiteY6" fmla="*/ 1576358 h 2978812"/>
              <a:gd name="connsiteX7" fmla="*/ 5604207 w 6305434"/>
              <a:gd name="connsiteY7" fmla="*/ 690007 h 2978812"/>
              <a:gd name="connsiteX8" fmla="*/ 6294214 w 6305434"/>
              <a:gd name="connsiteY8" fmla="*/ 0 h 2978812"/>
              <a:gd name="connsiteX9" fmla="*/ 6305434 w 6305434"/>
              <a:gd name="connsiteY9" fmla="*/ 2978812 h 2978812"/>
              <a:gd name="connsiteX10" fmla="*/ 0 w 6305434"/>
              <a:gd name="connsiteY10" fmla="*/ 2973202 h 2978812"/>
              <a:gd name="connsiteX11" fmla="*/ 39269 w 6305434"/>
              <a:gd name="connsiteY11" fmla="*/ 2928324 h 29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5434" h="2978812">
                <a:moveTo>
                  <a:pt x="39269" y="2928324"/>
                </a:moveTo>
                <a:lnTo>
                  <a:pt x="1896118" y="2928324"/>
                </a:lnTo>
                <a:lnTo>
                  <a:pt x="2518808" y="2844176"/>
                </a:lnTo>
                <a:lnTo>
                  <a:pt x="3135888" y="2485148"/>
                </a:lnTo>
                <a:lnTo>
                  <a:pt x="3758577" y="2440270"/>
                </a:lnTo>
                <a:lnTo>
                  <a:pt x="4386877" y="1901727"/>
                </a:lnTo>
                <a:lnTo>
                  <a:pt x="4981517" y="1576358"/>
                </a:lnTo>
                <a:lnTo>
                  <a:pt x="5604207" y="690007"/>
                </a:lnTo>
                <a:lnTo>
                  <a:pt x="6294214" y="0"/>
                </a:lnTo>
                <a:lnTo>
                  <a:pt x="6305434" y="2978812"/>
                </a:lnTo>
                <a:lnTo>
                  <a:pt x="0" y="2973202"/>
                </a:lnTo>
                <a:lnTo>
                  <a:pt x="39269" y="29283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F40E467-2718-250D-EF03-2D8C48D72AA7}"/>
              </a:ext>
            </a:extLst>
          </p:cNvPr>
          <p:cNvSpPr txBox="1">
            <a:spLocks/>
          </p:cNvSpPr>
          <p:nvPr/>
        </p:nvSpPr>
        <p:spPr>
          <a:xfrm>
            <a:off x="578988" y="497269"/>
            <a:ext cx="5059363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chemeClr val="tx2"/>
                </a:solidFill>
                <a:latin typeface="Barlow Light" pitchFamily="2" charset="77"/>
                <a:ea typeface="+mj-ea"/>
                <a:cs typeface="+mj-cs"/>
              </a:defRPr>
            </a:lvl1pPr>
          </a:lstStyle>
          <a:p>
            <a:r>
              <a:rPr lang="en-SE" sz="1999"/>
              <a:t>MINE STORAGE </a:t>
            </a:r>
            <a:r>
              <a:rPr lang="sv-SE" sz="1999"/>
              <a:t>PIPELINE</a:t>
            </a:r>
            <a:r>
              <a:rPr lang="en-SE" sz="1999"/>
              <a:t> REALIZATION</a:t>
            </a:r>
          </a:p>
        </p:txBody>
      </p:sp>
      <p:cxnSp>
        <p:nvCxnSpPr>
          <p:cNvPr id="7" name="Google Shape;599;p44">
            <a:extLst>
              <a:ext uri="{FF2B5EF4-FFF2-40B4-BE49-F238E27FC236}">
                <a16:creationId xmlns:a16="http://schemas.microsoft.com/office/drawing/2014/main" id="{4C52F58D-A876-D195-10D6-DD6C84DD8AF3}"/>
              </a:ext>
            </a:extLst>
          </p:cNvPr>
          <p:cNvCxnSpPr>
            <a:cxnSpLocks/>
          </p:cNvCxnSpPr>
          <p:nvPr/>
        </p:nvCxnSpPr>
        <p:spPr>
          <a:xfrm>
            <a:off x="4638122" y="3657600"/>
            <a:ext cx="0" cy="37407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" name="Google Shape;599;p44">
            <a:extLst>
              <a:ext uri="{FF2B5EF4-FFF2-40B4-BE49-F238E27FC236}">
                <a16:creationId xmlns:a16="http://schemas.microsoft.com/office/drawing/2014/main" id="{3E7F6E51-7785-C0BA-8959-6A4EE6A72694}"/>
              </a:ext>
            </a:extLst>
          </p:cNvPr>
          <p:cNvCxnSpPr>
            <a:cxnSpLocks/>
          </p:cNvCxnSpPr>
          <p:nvPr/>
        </p:nvCxnSpPr>
        <p:spPr>
          <a:xfrm>
            <a:off x="5250527" y="3450037"/>
            <a:ext cx="0" cy="58163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" name="Google Shape;599;p44">
            <a:extLst>
              <a:ext uri="{FF2B5EF4-FFF2-40B4-BE49-F238E27FC236}">
                <a16:creationId xmlns:a16="http://schemas.microsoft.com/office/drawing/2014/main" id="{D3165180-ABE1-2A63-CA79-C234C5CF8146}"/>
              </a:ext>
            </a:extLst>
          </p:cNvPr>
          <p:cNvCxnSpPr>
            <a:cxnSpLocks/>
          </p:cNvCxnSpPr>
          <p:nvPr/>
        </p:nvCxnSpPr>
        <p:spPr>
          <a:xfrm>
            <a:off x="5857322" y="3253693"/>
            <a:ext cx="0" cy="77798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" name="Google Shape;599;p44">
            <a:extLst>
              <a:ext uri="{FF2B5EF4-FFF2-40B4-BE49-F238E27FC236}">
                <a16:creationId xmlns:a16="http://schemas.microsoft.com/office/drawing/2014/main" id="{8C817828-B9C0-E730-0B13-6BB5BE897749}"/>
              </a:ext>
            </a:extLst>
          </p:cNvPr>
          <p:cNvCxnSpPr>
            <a:cxnSpLocks/>
          </p:cNvCxnSpPr>
          <p:nvPr/>
        </p:nvCxnSpPr>
        <p:spPr>
          <a:xfrm>
            <a:off x="6486557" y="2877836"/>
            <a:ext cx="0" cy="1153838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" name="Google Shape;599;p44">
            <a:extLst>
              <a:ext uri="{FF2B5EF4-FFF2-40B4-BE49-F238E27FC236}">
                <a16:creationId xmlns:a16="http://schemas.microsoft.com/office/drawing/2014/main" id="{19C1F839-A81A-0C69-043C-5B37FD6434AD}"/>
              </a:ext>
            </a:extLst>
          </p:cNvPr>
          <p:cNvCxnSpPr>
            <a:cxnSpLocks/>
          </p:cNvCxnSpPr>
          <p:nvPr/>
        </p:nvCxnSpPr>
        <p:spPr>
          <a:xfrm>
            <a:off x="7104571" y="2490758"/>
            <a:ext cx="0" cy="1536198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" name="Google Shape;599;p44">
            <a:extLst>
              <a:ext uri="{FF2B5EF4-FFF2-40B4-BE49-F238E27FC236}">
                <a16:creationId xmlns:a16="http://schemas.microsoft.com/office/drawing/2014/main" id="{BEA48B20-78CE-B8DB-1016-A98D05173CDA}"/>
              </a:ext>
            </a:extLst>
          </p:cNvPr>
          <p:cNvCxnSpPr>
            <a:cxnSpLocks/>
          </p:cNvCxnSpPr>
          <p:nvPr/>
        </p:nvCxnSpPr>
        <p:spPr>
          <a:xfrm flipH="1">
            <a:off x="7696791" y="1698832"/>
            <a:ext cx="20839" cy="2319159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" name="Google Shape;599;p44">
            <a:extLst>
              <a:ext uri="{FF2B5EF4-FFF2-40B4-BE49-F238E27FC236}">
                <a16:creationId xmlns:a16="http://schemas.microsoft.com/office/drawing/2014/main" id="{DCC151B6-5BE7-01EC-D84C-D9249D2A46F0}"/>
              </a:ext>
            </a:extLst>
          </p:cNvPr>
          <p:cNvCxnSpPr>
            <a:cxnSpLocks/>
          </p:cNvCxnSpPr>
          <p:nvPr/>
        </p:nvCxnSpPr>
        <p:spPr>
          <a:xfrm>
            <a:off x="8329381" y="1093914"/>
            <a:ext cx="0" cy="293304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7F51ED-1A52-ED7F-302D-839F1924D350}"/>
              </a:ext>
            </a:extLst>
          </p:cNvPr>
          <p:cNvSpPr txBox="1"/>
          <p:nvPr/>
        </p:nvSpPr>
        <p:spPr>
          <a:xfrm>
            <a:off x="4496900" y="3384974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E70C4-A5A4-0DFC-C685-F5BA1492A48F}"/>
              </a:ext>
            </a:extLst>
          </p:cNvPr>
          <p:cNvSpPr txBox="1"/>
          <p:nvPr/>
        </p:nvSpPr>
        <p:spPr>
          <a:xfrm>
            <a:off x="5106499" y="3175304"/>
            <a:ext cx="276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8AB436-4215-308F-AE1E-3D99BA210AA0}"/>
              </a:ext>
            </a:extLst>
          </p:cNvPr>
          <p:cNvSpPr txBox="1"/>
          <p:nvPr/>
        </p:nvSpPr>
        <p:spPr>
          <a:xfrm>
            <a:off x="5718065" y="2967146"/>
            <a:ext cx="277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7DCCE-88E6-7B3F-133A-96FEB8E2D206}"/>
              </a:ext>
            </a:extLst>
          </p:cNvPr>
          <p:cNvSpPr txBox="1"/>
          <p:nvPr/>
        </p:nvSpPr>
        <p:spPr>
          <a:xfrm>
            <a:off x="6342127" y="2594540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3B4747-2978-4FF5-AD56-1733108DA409}"/>
              </a:ext>
            </a:extLst>
          </p:cNvPr>
          <p:cNvSpPr txBox="1"/>
          <p:nvPr/>
        </p:nvSpPr>
        <p:spPr>
          <a:xfrm>
            <a:off x="6943312" y="2228820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29D15-14B1-B9B0-D5DF-FDC7D3791F18}"/>
              </a:ext>
            </a:extLst>
          </p:cNvPr>
          <p:cNvSpPr txBox="1"/>
          <p:nvPr/>
        </p:nvSpPr>
        <p:spPr>
          <a:xfrm>
            <a:off x="7557971" y="1410327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E3F6F6-B9E2-3B5F-0A3C-4517A193F0DD}"/>
              </a:ext>
            </a:extLst>
          </p:cNvPr>
          <p:cNvSpPr txBox="1"/>
          <p:nvPr/>
        </p:nvSpPr>
        <p:spPr>
          <a:xfrm>
            <a:off x="8148304" y="787592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100">
                <a:solidFill>
                  <a:schemeClr val="accent3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1AA29-5915-6443-833D-286EAD852059}"/>
              </a:ext>
            </a:extLst>
          </p:cNvPr>
          <p:cNvSpPr txBox="1"/>
          <p:nvPr/>
        </p:nvSpPr>
        <p:spPr>
          <a:xfrm>
            <a:off x="4835974" y="4346245"/>
            <a:ext cx="1954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000">
                <a:solidFill>
                  <a:schemeClr val="accent3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Number of projects in operation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0780E6-52F0-576F-1763-A5936C34FAAF}"/>
              </a:ext>
            </a:extLst>
          </p:cNvPr>
          <p:cNvSpPr txBox="1"/>
          <p:nvPr/>
        </p:nvSpPr>
        <p:spPr>
          <a:xfrm>
            <a:off x="6828712" y="4350740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err="1">
                <a:solidFill>
                  <a:schemeClr val="accent6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Acc</a:t>
            </a:r>
            <a:r>
              <a:rPr lang="en-GB" sz="1000">
                <a:solidFill>
                  <a:schemeClr val="accent6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 </a:t>
            </a:r>
            <a:r>
              <a:rPr lang="en-SE" sz="1000">
                <a:solidFill>
                  <a:schemeClr val="accent6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MW in operation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728EFD-AD4C-A145-F7E4-9D7D6A96CA97}"/>
              </a:ext>
            </a:extLst>
          </p:cNvPr>
          <p:cNvSpPr txBox="1"/>
          <p:nvPr/>
        </p:nvSpPr>
        <p:spPr>
          <a:xfrm>
            <a:off x="8444345" y="1219382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800 MW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7F94BF-52AB-6842-6FCA-B5BBAECD2D37}"/>
              </a:ext>
            </a:extLst>
          </p:cNvPr>
          <p:cNvSpPr txBox="1"/>
          <p:nvPr/>
        </p:nvSpPr>
        <p:spPr>
          <a:xfrm>
            <a:off x="8444345" y="1910324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600 MW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D83D3-8E87-F35D-4877-028DFBF72851}"/>
              </a:ext>
            </a:extLst>
          </p:cNvPr>
          <p:cNvSpPr txBox="1"/>
          <p:nvPr/>
        </p:nvSpPr>
        <p:spPr>
          <a:xfrm>
            <a:off x="8444345" y="2601266"/>
            <a:ext cx="585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400 MW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D130BB-953D-8347-7CE2-51E73DF4CE6B}"/>
              </a:ext>
            </a:extLst>
          </p:cNvPr>
          <p:cNvSpPr txBox="1"/>
          <p:nvPr/>
        </p:nvSpPr>
        <p:spPr>
          <a:xfrm>
            <a:off x="8444345" y="3273636"/>
            <a:ext cx="583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200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 MW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949ADF-B48F-E6A8-96DE-D9867DD61F7C}"/>
              </a:ext>
            </a:extLst>
          </p:cNvPr>
          <p:cNvSpPr txBox="1"/>
          <p:nvPr/>
        </p:nvSpPr>
        <p:spPr>
          <a:xfrm>
            <a:off x="4417553" y="4115554"/>
            <a:ext cx="429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202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7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D78FF9-ED79-0C34-346D-2ABFA9DD836B}"/>
              </a:ext>
            </a:extLst>
          </p:cNvPr>
          <p:cNvSpPr txBox="1"/>
          <p:nvPr/>
        </p:nvSpPr>
        <p:spPr>
          <a:xfrm>
            <a:off x="5026349" y="4115923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202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8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4B618-FF88-E192-E8E0-AC1BAAF907BA}"/>
              </a:ext>
            </a:extLst>
          </p:cNvPr>
          <p:cNvSpPr txBox="1"/>
          <p:nvPr/>
        </p:nvSpPr>
        <p:spPr>
          <a:xfrm>
            <a:off x="5638351" y="4115923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202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9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AEE60-38D8-7431-7F61-92B7EC6B3D3F}"/>
              </a:ext>
            </a:extLst>
          </p:cNvPr>
          <p:cNvSpPr txBox="1"/>
          <p:nvPr/>
        </p:nvSpPr>
        <p:spPr>
          <a:xfrm>
            <a:off x="6261175" y="4123655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30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C6376-6943-5151-5D6C-C2A17C359849}"/>
              </a:ext>
            </a:extLst>
          </p:cNvPr>
          <p:cNvSpPr txBox="1"/>
          <p:nvPr/>
        </p:nvSpPr>
        <p:spPr>
          <a:xfrm>
            <a:off x="6896021" y="4120991"/>
            <a:ext cx="412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203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1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2A2D26-E6E3-1EDD-86F0-201ECBFB4105}"/>
              </a:ext>
            </a:extLst>
          </p:cNvPr>
          <p:cNvSpPr txBox="1"/>
          <p:nvPr/>
        </p:nvSpPr>
        <p:spPr>
          <a:xfrm>
            <a:off x="7492197" y="4122425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203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6AA79-9B50-6E1E-0BE6-DECE90B7B802}"/>
              </a:ext>
            </a:extLst>
          </p:cNvPr>
          <p:cNvSpPr txBox="1"/>
          <p:nvPr/>
        </p:nvSpPr>
        <p:spPr>
          <a:xfrm>
            <a:off x="8101085" y="4122425"/>
            <a:ext cx="4315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203</a:t>
            </a:r>
            <a:r>
              <a:rPr lang="sv-SE" sz="900">
                <a:solidFill>
                  <a:schemeClr val="tx2"/>
                </a:solidFill>
                <a:latin typeface="Barlow" pitchFamily="2" charset="77"/>
                <a:ea typeface="Inter Medium" panose="02000503000000020004" pitchFamily="2" charset="0"/>
                <a:cs typeface="Inter Medium" panose="02000503000000020004" pitchFamily="2" charset="0"/>
              </a:rPr>
              <a:t>3</a:t>
            </a:r>
            <a:endParaRPr lang="en-SE" sz="900">
              <a:solidFill>
                <a:schemeClr val="tx2"/>
              </a:solidFill>
              <a:latin typeface="Barlow" pitchFamily="2" charset="77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34109-0C43-AC40-A00C-AFB9B9976DA3}"/>
              </a:ext>
            </a:extLst>
          </p:cNvPr>
          <p:cNvSpPr/>
          <p:nvPr/>
        </p:nvSpPr>
        <p:spPr>
          <a:xfrm>
            <a:off x="-546847" y="4017991"/>
            <a:ext cx="9369822" cy="9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" name="Google Shape;242;p25">
            <a:extLst>
              <a:ext uri="{FF2B5EF4-FFF2-40B4-BE49-F238E27FC236}">
                <a16:creationId xmlns:a16="http://schemas.microsoft.com/office/drawing/2014/main" id="{7BE9C441-C5DB-0F5A-BE8B-940E38D3E272}"/>
              </a:ext>
            </a:extLst>
          </p:cNvPr>
          <p:cNvSpPr txBox="1">
            <a:spLocks/>
          </p:cNvSpPr>
          <p:nvPr/>
        </p:nvSpPr>
        <p:spPr>
          <a:xfrm>
            <a:off x="1017656" y="1671937"/>
            <a:ext cx="2497941" cy="122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r>
              <a:rPr lang="en-US">
                <a:latin typeface="Barlow" pitchFamily="2" charset="77"/>
                <a:sym typeface="Inter SemiBold"/>
              </a:rPr>
              <a:t>KEY FINANCIAL ASSUMPTIONS: </a:t>
            </a:r>
          </a:p>
          <a:p>
            <a:pPr>
              <a:buSzPts val="1100"/>
            </a:pPr>
            <a:r>
              <a:rPr lang="en-US" sz="1050">
                <a:latin typeface="Barlow" pitchFamily="2" charset="77"/>
                <a:sym typeface="Inter SemiBold"/>
              </a:rPr>
              <a:t>DEVEX: 1,5 - 2 MEUR per SPV</a:t>
            </a:r>
          </a:p>
          <a:p>
            <a:pPr>
              <a:buSzPts val="1100"/>
            </a:pPr>
            <a:r>
              <a:rPr lang="en-US" sz="1050">
                <a:latin typeface="Barlow" pitchFamily="2" charset="77"/>
                <a:sym typeface="Inter SemiBold"/>
              </a:rPr>
              <a:t>CAPEX: 1,2 – 1,8 MEUR / MW</a:t>
            </a:r>
          </a:p>
          <a:p>
            <a:r>
              <a:rPr lang="en-US" sz="1050">
                <a:latin typeface="Barlow" pitchFamily="2" charset="77"/>
                <a:sym typeface="Inter SemiBold"/>
              </a:rPr>
              <a:t>OPEX: 2-4% of CAPEX p.a.</a:t>
            </a:r>
          </a:p>
          <a:p>
            <a:r>
              <a:rPr lang="en-US" sz="1050">
                <a:latin typeface="Barlow" pitchFamily="2" charset="77"/>
                <a:sym typeface="Inter SemiBold"/>
              </a:rPr>
              <a:t>TECHNICAL LIFE: 60+ years</a:t>
            </a:r>
            <a:endParaRPr lang="en-US" sz="1050">
              <a:latin typeface="Barlow" pitchFamily="2" charset="77"/>
            </a:endParaRPr>
          </a:p>
          <a:p>
            <a:endParaRPr lang="en-US" sz="105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417BE8C-ABAE-083B-7EA9-431D322978A8}"/>
              </a:ext>
            </a:extLst>
          </p:cNvPr>
          <p:cNvSpPr/>
          <p:nvPr/>
        </p:nvSpPr>
        <p:spPr>
          <a:xfrm>
            <a:off x="4751447" y="4433117"/>
            <a:ext cx="90950" cy="90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027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E4153-E161-821C-54E3-C6AB09462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342900">
              <a:lnSpc>
                <a:spcPct val="115000"/>
              </a:lnSpc>
              <a:spcBef>
                <a:spcPts val="0"/>
              </a:spcBef>
            </a:pPr>
            <a:r>
              <a:rPr lang="en-SE" sz="4400" dirty="0">
                <a:solidFill>
                  <a:schemeClr val="lt1"/>
                </a:solidFill>
                <a:latin typeface="Barlow Ligh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3311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588;p44">
            <a:extLst>
              <a:ext uri="{FF2B5EF4-FFF2-40B4-BE49-F238E27FC236}">
                <a16:creationId xmlns:a16="http://schemas.microsoft.com/office/drawing/2014/main" id="{97B97EBE-4116-406D-5E36-D89F933E9AA6}"/>
              </a:ext>
            </a:extLst>
          </p:cNvPr>
          <p:cNvPicPr preferRelativeResize="0"/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30" y="983687"/>
            <a:ext cx="9144003" cy="1305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2;p17">
            <a:extLst>
              <a:ext uri="{FF2B5EF4-FFF2-40B4-BE49-F238E27FC236}">
                <a16:creationId xmlns:a16="http://schemas.microsoft.com/office/drawing/2014/main" id="{F99CCFCA-287A-24AC-A442-12866FCE94CB}"/>
              </a:ext>
            </a:extLst>
          </p:cNvPr>
          <p:cNvSpPr/>
          <p:nvPr/>
        </p:nvSpPr>
        <p:spPr>
          <a:xfrm>
            <a:off x="440403" y="4134433"/>
            <a:ext cx="139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ea typeface="Barlow"/>
                <a:cs typeface="Barlow"/>
                <a:sym typeface="Barlow"/>
              </a:rPr>
              <a:t>ELECTRIFICATION</a:t>
            </a: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</p:txBody>
      </p:sp>
      <p:pic>
        <p:nvPicPr>
          <p:cNvPr id="8" name="Google Shape;125;p17">
            <a:extLst>
              <a:ext uri="{FF2B5EF4-FFF2-40B4-BE49-F238E27FC236}">
                <a16:creationId xmlns:a16="http://schemas.microsoft.com/office/drawing/2014/main" id="{FC07E525-59F5-6DC4-92F4-0CFB1EFA71A0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7" y="3659930"/>
            <a:ext cx="465971" cy="474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6;p17">
            <a:extLst>
              <a:ext uri="{FF2B5EF4-FFF2-40B4-BE49-F238E27FC236}">
                <a16:creationId xmlns:a16="http://schemas.microsoft.com/office/drawing/2014/main" id="{6E5DBB1D-5C70-329E-9A77-17A603716C15}"/>
              </a:ext>
            </a:extLst>
          </p:cNvPr>
          <p:cNvSpPr/>
          <p:nvPr/>
        </p:nvSpPr>
        <p:spPr>
          <a:xfrm>
            <a:off x="369033" y="3226423"/>
            <a:ext cx="1532941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sym typeface="Barlow"/>
              </a:rPr>
              <a:t>DECARBONISATION</a:t>
            </a:r>
            <a:endParaRPr sz="1000">
              <a:solidFill>
                <a:schemeClr val="accent2"/>
              </a:solidFill>
              <a:latin typeface="Barlow Medium" pitchFamily="2" charset="77"/>
              <a:sym typeface="Barlow"/>
            </a:endParaRPr>
          </a:p>
        </p:txBody>
      </p:sp>
      <p:pic>
        <p:nvPicPr>
          <p:cNvPr id="10" name="Google Shape;129;p17">
            <a:extLst>
              <a:ext uri="{FF2B5EF4-FFF2-40B4-BE49-F238E27FC236}">
                <a16:creationId xmlns:a16="http://schemas.microsoft.com/office/drawing/2014/main" id="{70E54C9D-8759-6491-0A0C-C402AC7C973C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45" y="2754505"/>
            <a:ext cx="470713" cy="47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5;p17">
            <a:extLst>
              <a:ext uri="{FF2B5EF4-FFF2-40B4-BE49-F238E27FC236}">
                <a16:creationId xmlns:a16="http://schemas.microsoft.com/office/drawing/2014/main" id="{C9ED2755-C453-19E0-5FC7-1526120116C7}"/>
              </a:ext>
            </a:extLst>
          </p:cNvPr>
          <p:cNvSpPr/>
          <p:nvPr/>
        </p:nvSpPr>
        <p:spPr>
          <a:xfrm>
            <a:off x="1696420" y="2514912"/>
            <a:ext cx="120525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u="none" strike="noStrike" cap="none">
                <a:solidFill>
                  <a:schemeClr val="tx2"/>
                </a:solidFill>
                <a:latin typeface="Barlow" pitchFamily="2" charset="77"/>
                <a:ea typeface="Barlow"/>
                <a:cs typeface="Barlow"/>
                <a:sym typeface="Barlow"/>
              </a:rPr>
              <a:t>DRIVERS</a:t>
            </a:r>
            <a:endParaRPr sz="1400" u="none" strike="noStrike" cap="none">
              <a:solidFill>
                <a:schemeClr val="tx2"/>
              </a:solidFill>
              <a:latin typeface="Barlow" pitchFamily="2" charset="77"/>
              <a:sym typeface="Arial"/>
            </a:endParaRPr>
          </a:p>
        </p:txBody>
      </p:sp>
      <p:pic>
        <p:nvPicPr>
          <p:cNvPr id="12" name="Google Shape;121;p17">
            <a:extLst>
              <a:ext uri="{FF2B5EF4-FFF2-40B4-BE49-F238E27FC236}">
                <a16:creationId xmlns:a16="http://schemas.microsoft.com/office/drawing/2014/main" id="{52459A50-503D-77A2-16A7-D00F8C1CFC44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539" y="3220420"/>
            <a:ext cx="615756" cy="76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0;p17">
            <a:extLst>
              <a:ext uri="{FF2B5EF4-FFF2-40B4-BE49-F238E27FC236}">
                <a16:creationId xmlns:a16="http://schemas.microsoft.com/office/drawing/2014/main" id="{A31BCF72-EF14-006B-DD22-74D967D7C735}"/>
              </a:ext>
            </a:extLst>
          </p:cNvPr>
          <p:cNvSpPr/>
          <p:nvPr/>
        </p:nvSpPr>
        <p:spPr>
          <a:xfrm>
            <a:off x="2565647" y="4185162"/>
            <a:ext cx="168154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sym typeface="Barlow"/>
              </a:rPr>
              <a:t>MORE RENEWABLES</a:t>
            </a:r>
            <a:endParaRPr sz="1000">
              <a:solidFill>
                <a:schemeClr val="accent2"/>
              </a:solidFill>
              <a:latin typeface="Barlow Medium" pitchFamily="2" charset="77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sym typeface="Barlow"/>
              </a:rPr>
              <a:t>“NET ZERO”</a:t>
            </a: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</p:txBody>
      </p:sp>
      <p:sp>
        <p:nvSpPr>
          <p:cNvPr id="14" name="Google Shape;117;p17">
            <a:extLst>
              <a:ext uri="{FF2B5EF4-FFF2-40B4-BE49-F238E27FC236}">
                <a16:creationId xmlns:a16="http://schemas.microsoft.com/office/drawing/2014/main" id="{A3474421-7271-08EF-65B2-31C80A0A9B53}"/>
              </a:ext>
            </a:extLst>
          </p:cNvPr>
          <p:cNvSpPr/>
          <p:nvPr/>
        </p:nvSpPr>
        <p:spPr>
          <a:xfrm>
            <a:off x="4569372" y="2514912"/>
            <a:ext cx="195751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chemeClr val="tx2"/>
                </a:solidFill>
                <a:latin typeface="Barlow" pitchFamily="2" charset="77"/>
                <a:ea typeface="Barlow"/>
                <a:cs typeface="Barlow"/>
                <a:sym typeface="Barlow"/>
              </a:rPr>
              <a:t>CONSTRAINTS</a:t>
            </a:r>
            <a:endParaRPr sz="1400" u="none" strike="noStrike" cap="none">
              <a:solidFill>
                <a:schemeClr val="tx2"/>
              </a:solidFill>
              <a:latin typeface="Barlow" pitchFamily="2" charset="77"/>
              <a:sym typeface="Arial"/>
            </a:endParaRPr>
          </a:p>
        </p:txBody>
      </p:sp>
      <p:pic>
        <p:nvPicPr>
          <p:cNvPr id="15" name="Google Shape;120;p17">
            <a:extLst>
              <a:ext uri="{FF2B5EF4-FFF2-40B4-BE49-F238E27FC236}">
                <a16:creationId xmlns:a16="http://schemas.microsoft.com/office/drawing/2014/main" id="{2F27A8A8-31FF-7A92-511A-1121C68B524D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403" y="3289373"/>
            <a:ext cx="629450" cy="7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1;p17">
            <a:extLst>
              <a:ext uri="{FF2B5EF4-FFF2-40B4-BE49-F238E27FC236}">
                <a16:creationId xmlns:a16="http://schemas.microsoft.com/office/drawing/2014/main" id="{F7CAF3F0-051B-71D9-6FFE-993FB5320638}"/>
              </a:ext>
            </a:extLst>
          </p:cNvPr>
          <p:cNvSpPr/>
          <p:nvPr/>
        </p:nvSpPr>
        <p:spPr>
          <a:xfrm>
            <a:off x="4658149" y="4185162"/>
            <a:ext cx="175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ea typeface="Barlow"/>
                <a:cs typeface="Barlow"/>
                <a:sym typeface="Barlow"/>
              </a:rPr>
              <a:t>LIMITED </a:t>
            </a: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ea typeface="Barlow"/>
                <a:cs typeface="Barlow"/>
                <a:sym typeface="Barlow"/>
              </a:rPr>
              <a:t>GRID CAPACITY</a:t>
            </a: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</p:txBody>
      </p:sp>
      <p:sp>
        <p:nvSpPr>
          <p:cNvPr id="17" name="Google Shape;116;p17">
            <a:extLst>
              <a:ext uri="{FF2B5EF4-FFF2-40B4-BE49-F238E27FC236}">
                <a16:creationId xmlns:a16="http://schemas.microsoft.com/office/drawing/2014/main" id="{E8546822-F5F6-B9D1-3A29-4715C997A080}"/>
              </a:ext>
            </a:extLst>
          </p:cNvPr>
          <p:cNvSpPr/>
          <p:nvPr/>
        </p:nvSpPr>
        <p:spPr>
          <a:xfrm>
            <a:off x="6935055" y="2514912"/>
            <a:ext cx="142950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chemeClr val="tx2"/>
                </a:solidFill>
                <a:latin typeface="Barlow" pitchFamily="2" charset="77"/>
                <a:ea typeface="Barlow"/>
                <a:cs typeface="Barlow"/>
                <a:sym typeface="Barlow"/>
              </a:rPr>
              <a:t>ENABLER</a:t>
            </a:r>
            <a:endParaRPr sz="1400" u="none" strike="noStrike" cap="none">
              <a:solidFill>
                <a:schemeClr val="tx2"/>
              </a:solidFill>
              <a:latin typeface="Barlow" pitchFamily="2" charset="77"/>
              <a:sym typeface="Arial"/>
            </a:endParaRPr>
          </a:p>
        </p:txBody>
      </p:sp>
      <p:sp>
        <p:nvSpPr>
          <p:cNvPr id="18" name="Google Shape;133;p17">
            <a:extLst>
              <a:ext uri="{FF2B5EF4-FFF2-40B4-BE49-F238E27FC236}">
                <a16:creationId xmlns:a16="http://schemas.microsoft.com/office/drawing/2014/main" id="{231C611D-0B6B-B684-8646-610E4DCF0F4A}"/>
              </a:ext>
            </a:extLst>
          </p:cNvPr>
          <p:cNvSpPr/>
          <p:nvPr/>
        </p:nvSpPr>
        <p:spPr>
          <a:xfrm>
            <a:off x="6746206" y="4100970"/>
            <a:ext cx="18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accent2"/>
                </a:solidFill>
                <a:latin typeface="Barlow Medium" pitchFamily="2" charset="77"/>
                <a:ea typeface="Barlow"/>
                <a:cs typeface="Barlow"/>
                <a:sym typeface="Barlow"/>
              </a:rPr>
              <a:t>MORE ENERGY </a:t>
            </a:r>
            <a:br>
              <a:rPr lang="sv" sz="1000">
                <a:solidFill>
                  <a:schemeClr val="accent2"/>
                </a:solidFill>
                <a:latin typeface="Barlow Medium" pitchFamily="2" charset="77"/>
                <a:ea typeface="Barlow"/>
                <a:cs typeface="Barlow"/>
                <a:sym typeface="Barlow"/>
              </a:rPr>
            </a:br>
            <a:r>
              <a:rPr lang="sv" sz="1000">
                <a:solidFill>
                  <a:schemeClr val="accent2"/>
                </a:solidFill>
                <a:latin typeface="Barlow Medium" pitchFamily="2" charset="77"/>
                <a:ea typeface="Barlow"/>
                <a:cs typeface="Barlow"/>
                <a:sym typeface="Barlow"/>
              </a:rPr>
              <a:t>STORAGE</a:t>
            </a:r>
            <a:endParaRPr sz="1000">
              <a:solidFill>
                <a:schemeClr val="accent2"/>
              </a:solidFill>
              <a:latin typeface="Barlow Medium" pitchFamily="2" charset="77"/>
              <a:ea typeface="Barlow"/>
              <a:cs typeface="Barlow"/>
              <a:sym typeface="Barlow"/>
            </a:endParaRPr>
          </a:p>
        </p:txBody>
      </p:sp>
      <p:pic>
        <p:nvPicPr>
          <p:cNvPr id="19" name="Google Shape;134;p17">
            <a:extLst>
              <a:ext uri="{FF2B5EF4-FFF2-40B4-BE49-F238E27FC236}">
                <a16:creationId xmlns:a16="http://schemas.microsoft.com/office/drawing/2014/main" id="{94CFF270-FBBE-6EF3-3C81-7C95233E8A42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336" y="3191849"/>
            <a:ext cx="814940" cy="8298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ubrik 1">
            <a:extLst>
              <a:ext uri="{FF2B5EF4-FFF2-40B4-BE49-F238E27FC236}">
                <a16:creationId xmlns:a16="http://schemas.microsoft.com/office/drawing/2014/main" id="{93A38A36-A51A-BF8C-C8A8-E8E9441B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18" y="396109"/>
            <a:ext cx="8073769" cy="358761"/>
          </a:xfrm>
        </p:spPr>
        <p:txBody>
          <a:bodyPr/>
          <a:lstStyle/>
          <a:p>
            <a:r>
              <a:rPr lang="en-US" dirty="0"/>
              <a:t>DECARBONIZATION &amp; ELECTRIFICATION DRIVES THE NEED FOR ENERGY STORAGE</a:t>
            </a:r>
            <a:endParaRPr lang="sv-SE" dirty="0"/>
          </a:p>
        </p:txBody>
      </p:sp>
      <p:cxnSp>
        <p:nvCxnSpPr>
          <p:cNvPr id="22" name="Vinklad  19">
            <a:extLst>
              <a:ext uri="{FF2B5EF4-FFF2-40B4-BE49-F238E27FC236}">
                <a16:creationId xmlns:a16="http://schemas.microsoft.com/office/drawing/2014/main" id="{D5F28FF5-EF6E-673B-2FD9-70E6CEC74781}"/>
              </a:ext>
            </a:extLst>
          </p:cNvPr>
          <p:cNvCxnSpPr>
            <a:cxnSpLocks/>
          </p:cNvCxnSpPr>
          <p:nvPr/>
        </p:nvCxnSpPr>
        <p:spPr>
          <a:xfrm flipV="1">
            <a:off x="1719056" y="3731860"/>
            <a:ext cx="1081719" cy="434043"/>
          </a:xfrm>
          <a:prstGeom prst="bentConnector3">
            <a:avLst/>
          </a:prstGeom>
          <a:ln w="63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9">
            <a:extLst>
              <a:ext uri="{FF2B5EF4-FFF2-40B4-BE49-F238E27FC236}">
                <a16:creationId xmlns:a16="http://schemas.microsoft.com/office/drawing/2014/main" id="{FF4837E6-1AD0-3F8B-5CB9-059D8DC0A7E8}"/>
              </a:ext>
            </a:extLst>
          </p:cNvPr>
          <p:cNvCxnSpPr>
            <a:cxnSpLocks/>
          </p:cNvCxnSpPr>
          <p:nvPr/>
        </p:nvCxnSpPr>
        <p:spPr>
          <a:xfrm>
            <a:off x="4501996" y="2922995"/>
            <a:ext cx="0" cy="593162"/>
          </a:xfrm>
          <a:prstGeom prst="lin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33">
            <a:extLst>
              <a:ext uri="{FF2B5EF4-FFF2-40B4-BE49-F238E27FC236}">
                <a16:creationId xmlns:a16="http://schemas.microsoft.com/office/drawing/2014/main" id="{E83E3CFC-8E30-9CAF-1FAC-2D84E977DF70}"/>
              </a:ext>
            </a:extLst>
          </p:cNvPr>
          <p:cNvCxnSpPr>
            <a:cxnSpLocks/>
          </p:cNvCxnSpPr>
          <p:nvPr/>
        </p:nvCxnSpPr>
        <p:spPr>
          <a:xfrm>
            <a:off x="4501996" y="3701956"/>
            <a:ext cx="0" cy="692033"/>
          </a:xfrm>
          <a:prstGeom prst="lin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41">
            <a:extLst>
              <a:ext uri="{FF2B5EF4-FFF2-40B4-BE49-F238E27FC236}">
                <a16:creationId xmlns:a16="http://schemas.microsoft.com/office/drawing/2014/main" id="{C8532A4F-EC84-1E7A-2377-3ED930B0F05F}"/>
              </a:ext>
            </a:extLst>
          </p:cNvPr>
          <p:cNvCxnSpPr>
            <a:cxnSpLocks/>
          </p:cNvCxnSpPr>
          <p:nvPr/>
        </p:nvCxnSpPr>
        <p:spPr>
          <a:xfrm>
            <a:off x="6600304" y="2922995"/>
            <a:ext cx="0" cy="593162"/>
          </a:xfrm>
          <a:prstGeom prst="lin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42">
            <a:extLst>
              <a:ext uri="{FF2B5EF4-FFF2-40B4-BE49-F238E27FC236}">
                <a16:creationId xmlns:a16="http://schemas.microsoft.com/office/drawing/2014/main" id="{E1015CA8-2741-FE0B-D262-0A5FFA58F747}"/>
              </a:ext>
            </a:extLst>
          </p:cNvPr>
          <p:cNvCxnSpPr>
            <a:cxnSpLocks/>
          </p:cNvCxnSpPr>
          <p:nvPr/>
        </p:nvCxnSpPr>
        <p:spPr>
          <a:xfrm>
            <a:off x="6600304" y="3701956"/>
            <a:ext cx="0" cy="692033"/>
          </a:xfrm>
          <a:prstGeom prst="lin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inklad  45">
            <a:extLst>
              <a:ext uri="{FF2B5EF4-FFF2-40B4-BE49-F238E27FC236}">
                <a16:creationId xmlns:a16="http://schemas.microsoft.com/office/drawing/2014/main" id="{F503B6BB-9C66-CCFD-D0E4-3E85B8CF84C5}"/>
              </a:ext>
            </a:extLst>
          </p:cNvPr>
          <p:cNvCxnSpPr>
            <a:cxnSpLocks/>
          </p:cNvCxnSpPr>
          <p:nvPr/>
        </p:nvCxnSpPr>
        <p:spPr>
          <a:xfrm>
            <a:off x="1719058" y="3021543"/>
            <a:ext cx="1081717" cy="567317"/>
          </a:xfrm>
          <a:prstGeom prst="bentConnector3">
            <a:avLst/>
          </a:prstGeom>
          <a:ln w="63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7">
            <a:extLst>
              <a:ext uri="{FF2B5EF4-FFF2-40B4-BE49-F238E27FC236}">
                <a16:creationId xmlns:a16="http://schemas.microsoft.com/office/drawing/2014/main" id="{9C9125EC-884D-A27B-BEF9-BCA6D827D7C8}"/>
              </a:ext>
            </a:extLst>
          </p:cNvPr>
          <p:cNvCxnSpPr>
            <a:cxnSpLocks/>
          </p:cNvCxnSpPr>
          <p:nvPr/>
        </p:nvCxnSpPr>
        <p:spPr>
          <a:xfrm>
            <a:off x="3921001" y="3701956"/>
            <a:ext cx="1161990" cy="0"/>
          </a:xfrm>
          <a:prstGeom prst="line">
            <a:avLst/>
          </a:prstGeom>
          <a:ln w="63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9">
            <a:extLst>
              <a:ext uri="{FF2B5EF4-FFF2-40B4-BE49-F238E27FC236}">
                <a16:creationId xmlns:a16="http://schemas.microsoft.com/office/drawing/2014/main" id="{88647E63-9AB8-11C3-D8A0-576152E3ABA7}"/>
              </a:ext>
            </a:extLst>
          </p:cNvPr>
          <p:cNvCxnSpPr>
            <a:cxnSpLocks/>
          </p:cNvCxnSpPr>
          <p:nvPr/>
        </p:nvCxnSpPr>
        <p:spPr>
          <a:xfrm>
            <a:off x="6053797" y="3701956"/>
            <a:ext cx="1104591" cy="0"/>
          </a:xfrm>
          <a:prstGeom prst="line">
            <a:avLst/>
          </a:prstGeom>
          <a:ln w="63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30;p17">
            <a:extLst>
              <a:ext uri="{FF2B5EF4-FFF2-40B4-BE49-F238E27FC236}">
                <a16:creationId xmlns:a16="http://schemas.microsoft.com/office/drawing/2014/main" id="{B3796336-5063-1988-B402-E38987DC1DFF}"/>
              </a:ext>
            </a:extLst>
          </p:cNvPr>
          <p:cNvSpPr/>
          <p:nvPr/>
        </p:nvSpPr>
        <p:spPr>
          <a:xfrm>
            <a:off x="1295705" y="1256910"/>
            <a:ext cx="6752246" cy="69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bg1"/>
                </a:solidFill>
                <a:latin typeface="Barlow" pitchFamily="2" charset="77"/>
              </a:rPr>
              <a:t>WE WILL REQUIRE MORE THAN </a:t>
            </a:r>
            <a:r>
              <a:rPr lang="en-US" sz="1600">
                <a:solidFill>
                  <a:schemeClr val="accent6"/>
                </a:solidFill>
                <a:latin typeface="Barlow" pitchFamily="2" charset="77"/>
              </a:rPr>
              <a:t>100 TWH </a:t>
            </a:r>
            <a:r>
              <a:rPr lang="en-US" sz="1600">
                <a:solidFill>
                  <a:schemeClr val="bg1"/>
                </a:solidFill>
                <a:latin typeface="Barlow" pitchFamily="2" charset="77"/>
              </a:rPr>
              <a:t>OF GRID SUPPORTING ENERGY STORAGE BY 2040…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bg1"/>
                </a:solidFill>
                <a:latin typeface="Barlow" pitchFamily="2" charset="77"/>
              </a:rPr>
              <a:t>..WITH A GLOBAL MARKET POTENTIAL OF </a:t>
            </a:r>
            <a:r>
              <a:rPr lang="en-US" sz="1600">
                <a:solidFill>
                  <a:schemeClr val="accent6"/>
                </a:solidFill>
                <a:latin typeface="Barlow" pitchFamily="2" charset="77"/>
              </a:rPr>
              <a:t>4 TRILLION USD </a:t>
            </a:r>
            <a:r>
              <a:rPr lang="en-US" sz="1600">
                <a:solidFill>
                  <a:schemeClr val="bg1"/>
                </a:solidFill>
                <a:latin typeface="Barlow" pitchFamily="2" charset="77"/>
              </a:rPr>
              <a:t>*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chemeClr val="bg1"/>
              </a:solidFill>
              <a:latin typeface="Barlow" pitchFamily="2" charset="77"/>
              <a:ea typeface="Barlow"/>
              <a:cs typeface="Barlow"/>
              <a:sym typeface="Barlow"/>
            </a:endParaRPr>
          </a:p>
        </p:txBody>
      </p:sp>
      <p:pic>
        <p:nvPicPr>
          <p:cNvPr id="3" name="Bild 3">
            <a:extLst>
              <a:ext uri="{FF2B5EF4-FFF2-40B4-BE49-F238E27FC236}">
                <a16:creationId xmlns:a16="http://schemas.microsoft.com/office/drawing/2014/main" id="{1E180EFA-A033-47B7-CDE2-F9D75215C9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6905" y="2327394"/>
            <a:ext cx="555908" cy="169860"/>
          </a:xfrm>
          <a:prstGeom prst="rect">
            <a:avLst/>
          </a:prstGeom>
        </p:spPr>
      </p:pic>
      <p:pic>
        <p:nvPicPr>
          <p:cNvPr id="4" name="Bild 5">
            <a:extLst>
              <a:ext uri="{FF2B5EF4-FFF2-40B4-BE49-F238E27FC236}">
                <a16:creationId xmlns:a16="http://schemas.microsoft.com/office/drawing/2014/main" id="{26B7104F-B419-109C-E82F-7A677B341C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3403" y="2327394"/>
            <a:ext cx="555908" cy="169860"/>
          </a:xfrm>
          <a:prstGeom prst="rect">
            <a:avLst/>
          </a:prstGeom>
        </p:spPr>
      </p:pic>
      <p:pic>
        <p:nvPicPr>
          <p:cNvPr id="5" name="Bild 6">
            <a:extLst>
              <a:ext uri="{FF2B5EF4-FFF2-40B4-BE49-F238E27FC236}">
                <a16:creationId xmlns:a16="http://schemas.microsoft.com/office/drawing/2014/main" id="{97B42974-DCB7-C6E8-C639-FC0995F0D8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2977" y="2327914"/>
            <a:ext cx="555908" cy="169860"/>
          </a:xfrm>
          <a:prstGeom prst="rect">
            <a:avLst/>
          </a:prstGeom>
        </p:spPr>
      </p:pic>
      <p:sp>
        <p:nvSpPr>
          <p:cNvPr id="6" name="Google Shape;130;p17">
            <a:extLst>
              <a:ext uri="{FF2B5EF4-FFF2-40B4-BE49-F238E27FC236}">
                <a16:creationId xmlns:a16="http://schemas.microsoft.com/office/drawing/2014/main" id="{BA392D0E-D0C4-D1E0-3B7F-619FBFCAEDC3}"/>
              </a:ext>
            </a:extLst>
          </p:cNvPr>
          <p:cNvSpPr/>
          <p:nvPr/>
        </p:nvSpPr>
        <p:spPr>
          <a:xfrm>
            <a:off x="0" y="2286288"/>
            <a:ext cx="9143991" cy="48462"/>
          </a:xfrm>
          <a:prstGeom prst="rect">
            <a:avLst/>
          </a:prstGeom>
          <a:solidFill>
            <a:srgbClr val="E9AE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400">
              <a:solidFill>
                <a:schemeClr val="bg1"/>
              </a:solidFill>
              <a:latin typeface="Barlow" pitchFamily="2" charset="77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9675DF-4478-84FA-5AC0-43884135D93A}"/>
              </a:ext>
            </a:extLst>
          </p:cNvPr>
          <p:cNvSpPr txBox="1"/>
          <p:nvPr/>
        </p:nvSpPr>
        <p:spPr>
          <a:xfrm>
            <a:off x="7610931" y="4807783"/>
            <a:ext cx="13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800">
                <a:latin typeface="Barlow" pitchFamily="2" charset="77"/>
              </a:rPr>
              <a:t>* McKinsey / LDES Council </a:t>
            </a:r>
          </a:p>
        </p:txBody>
      </p:sp>
    </p:spTree>
    <p:extLst>
      <p:ext uri="{BB962C8B-B14F-4D97-AF65-F5344CB8AC3E}">
        <p14:creationId xmlns:p14="http://schemas.microsoft.com/office/powerpoint/2010/main" val="11713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2;p93">
            <a:extLst>
              <a:ext uri="{FF2B5EF4-FFF2-40B4-BE49-F238E27FC236}">
                <a16:creationId xmlns:a16="http://schemas.microsoft.com/office/drawing/2014/main" id="{B42D8036-C660-3F40-3A8D-883F507A9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000" y="317182"/>
            <a:ext cx="857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sz="2000" dirty="0">
                <a:latin typeface="Barlow Light" pitchFamily="2" charset="77"/>
                <a:ea typeface="Barlow SemiBold"/>
                <a:cs typeface="Barlow SemiBold"/>
                <a:sym typeface="Barlow SemiBold"/>
              </a:rPr>
              <a:t>GRID-SUPPORTING ENERGY STORAGE TECHNOLOGIES</a:t>
            </a:r>
            <a:endParaRPr sz="2000" dirty="0"/>
          </a:p>
        </p:txBody>
      </p:sp>
      <p:cxnSp>
        <p:nvCxnSpPr>
          <p:cNvPr id="5" name="Google Shape;147;p18">
            <a:extLst>
              <a:ext uri="{FF2B5EF4-FFF2-40B4-BE49-F238E27FC236}">
                <a16:creationId xmlns:a16="http://schemas.microsoft.com/office/drawing/2014/main" id="{18C9BCC9-CA1C-52B2-04C1-B5520D1A64F9}"/>
              </a:ext>
            </a:extLst>
          </p:cNvPr>
          <p:cNvCxnSpPr/>
          <p:nvPr/>
        </p:nvCxnSpPr>
        <p:spPr>
          <a:xfrm rot="10800000">
            <a:off x="605414" y="992945"/>
            <a:ext cx="0" cy="33981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" name="Grupp 52">
            <a:extLst>
              <a:ext uri="{FF2B5EF4-FFF2-40B4-BE49-F238E27FC236}">
                <a16:creationId xmlns:a16="http://schemas.microsoft.com/office/drawing/2014/main" id="{D1ACBED3-6E5A-E507-5E91-3B01DE322C0B}"/>
              </a:ext>
            </a:extLst>
          </p:cNvPr>
          <p:cNvGrpSpPr/>
          <p:nvPr/>
        </p:nvGrpSpPr>
        <p:grpSpPr>
          <a:xfrm>
            <a:off x="605394" y="1097837"/>
            <a:ext cx="8226153" cy="3308556"/>
            <a:chOff x="1419048" y="768879"/>
            <a:chExt cx="8226153" cy="3308556"/>
          </a:xfrm>
        </p:grpSpPr>
        <p:sp>
          <p:nvSpPr>
            <p:cNvPr id="8" name="Google Shape;146;p18">
              <a:extLst>
                <a:ext uri="{FF2B5EF4-FFF2-40B4-BE49-F238E27FC236}">
                  <a16:creationId xmlns:a16="http://schemas.microsoft.com/office/drawing/2014/main" id="{FBC0CF22-84E1-E738-66DA-E66AD930CD48}"/>
                </a:ext>
              </a:extLst>
            </p:cNvPr>
            <p:cNvSpPr/>
            <p:nvPr/>
          </p:nvSpPr>
          <p:spPr>
            <a:xfrm>
              <a:off x="2757070" y="2411216"/>
              <a:ext cx="3933600" cy="59681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9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 SemiBold"/>
                </a:rPr>
                <a:t>LITHIUM-ION BATTERIES</a:t>
              </a:r>
              <a:endParaRPr sz="9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RESPONSE: 	MILLISECOND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USED FOR: 	BALANCING SERVICES </a:t>
              </a:r>
            </a:p>
            <a:p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LIFESPAN: 	9-11 YEARS</a:t>
              </a:r>
            </a:p>
          </p:txBody>
        </p:sp>
        <p:cxnSp>
          <p:nvCxnSpPr>
            <p:cNvPr id="9" name="Google Shape;148;p18">
              <a:extLst>
                <a:ext uri="{FF2B5EF4-FFF2-40B4-BE49-F238E27FC236}">
                  <a16:creationId xmlns:a16="http://schemas.microsoft.com/office/drawing/2014/main" id="{1D23343C-4D73-F9AE-BB8A-E105A9597499}"/>
                </a:ext>
              </a:extLst>
            </p:cNvPr>
            <p:cNvCxnSpPr/>
            <p:nvPr/>
          </p:nvCxnSpPr>
          <p:spPr>
            <a:xfrm>
              <a:off x="1419048" y="4054335"/>
              <a:ext cx="7927800" cy="23100"/>
            </a:xfrm>
            <a:prstGeom prst="straightConnector1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" name="Google Shape;153;p18">
              <a:extLst>
                <a:ext uri="{FF2B5EF4-FFF2-40B4-BE49-F238E27FC236}">
                  <a16:creationId xmlns:a16="http://schemas.microsoft.com/office/drawing/2014/main" id="{297D52FA-DB0B-5670-CA25-DEA854CAD13B}"/>
                </a:ext>
              </a:extLst>
            </p:cNvPr>
            <p:cNvSpPr txBox="1"/>
            <p:nvPr/>
          </p:nvSpPr>
          <p:spPr>
            <a:xfrm>
              <a:off x="1626893" y="3239025"/>
              <a:ext cx="3797441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9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 SemiBold"/>
                </a:rPr>
                <a:t>HYDROGEN &amp; FUEL CELLS</a:t>
              </a:r>
              <a:endParaRPr sz="9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RESPONSE: 	SECONDS-MINUTES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USED FOR: 	OFF GRID ENERGY MOBILITY, INDUSTRIAL APPLICATIONS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LIFESPAN: 	NOT YET PROVEN</a:t>
              </a:r>
              <a:endParaRPr sz="7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Google Shape;155;p18">
              <a:extLst>
                <a:ext uri="{FF2B5EF4-FFF2-40B4-BE49-F238E27FC236}">
                  <a16:creationId xmlns:a16="http://schemas.microsoft.com/office/drawing/2014/main" id="{48E75703-BF1D-28F9-311C-B18B3299B6EF}"/>
                </a:ext>
              </a:extLst>
            </p:cNvPr>
            <p:cNvSpPr/>
            <p:nvPr/>
          </p:nvSpPr>
          <p:spPr>
            <a:xfrm>
              <a:off x="2679002" y="2259803"/>
              <a:ext cx="1919887" cy="786382"/>
            </a:xfrm>
            <a:prstGeom prst="corner">
              <a:avLst>
                <a:gd name="adj1" fmla="val 13988"/>
                <a:gd name="adj2" fmla="val 156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5" name="Google Shape;156;p18">
              <a:extLst>
                <a:ext uri="{FF2B5EF4-FFF2-40B4-BE49-F238E27FC236}">
                  <a16:creationId xmlns:a16="http://schemas.microsoft.com/office/drawing/2014/main" id="{C9D4B3D2-6C13-30D1-3EE0-B70A66CEEB67}"/>
                </a:ext>
              </a:extLst>
            </p:cNvPr>
            <p:cNvSpPr txBox="1"/>
            <p:nvPr/>
          </p:nvSpPr>
          <p:spPr>
            <a:xfrm>
              <a:off x="4009336" y="1308589"/>
              <a:ext cx="4037905" cy="76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9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 SemiBold"/>
                </a:rPr>
                <a:t>MINE STORAGE</a:t>
              </a:r>
              <a:endParaRPr sz="9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RESPONSE: 	SECONDS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USED FOR: 	DAILY ENERGY STORAGE, BALANCING SERVICES, GRID INERTIA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LIFESPAN: 	60+ YEARS</a:t>
              </a:r>
              <a:endParaRPr sz="7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" name="Google Shape;157;p18">
              <a:extLst>
                <a:ext uri="{FF2B5EF4-FFF2-40B4-BE49-F238E27FC236}">
                  <a16:creationId xmlns:a16="http://schemas.microsoft.com/office/drawing/2014/main" id="{E38A3B6A-7A47-C84A-31E2-E6355AAD7D5F}"/>
                </a:ext>
              </a:extLst>
            </p:cNvPr>
            <p:cNvSpPr txBox="1"/>
            <p:nvPr/>
          </p:nvSpPr>
          <p:spPr>
            <a:xfrm>
              <a:off x="5787501" y="768879"/>
              <a:ext cx="385770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9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 SemiBold"/>
                </a:rPr>
                <a:t>PUMPED STORAGE (ABOVE GROUND)</a:t>
              </a:r>
              <a:endParaRPr sz="9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RESPONSE: 	MINUTES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USED FOR: 	SEASONAL ENERGY STORAGE, BALANCING SERVICES, GRID INERTIA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v" sz="700" dirty="0">
                  <a:solidFill>
                    <a:schemeClr val="tx2"/>
                  </a:solidFill>
                  <a:latin typeface="Inter"/>
                  <a:ea typeface="Inter"/>
                  <a:cs typeface="Inter"/>
                  <a:sym typeface="Inter"/>
                </a:rPr>
                <a:t>LIFESPAN:	60+ YEARS </a:t>
              </a:r>
              <a:endParaRPr sz="700" dirty="0">
                <a:solidFill>
                  <a:schemeClr val="tx2"/>
                </a:solidFill>
              </a:endParaRPr>
            </a:p>
          </p:txBody>
        </p:sp>
        <p:sp>
          <p:nvSpPr>
            <p:cNvPr id="17" name="Google Shape;158;p18">
              <a:extLst>
                <a:ext uri="{FF2B5EF4-FFF2-40B4-BE49-F238E27FC236}">
                  <a16:creationId xmlns:a16="http://schemas.microsoft.com/office/drawing/2014/main" id="{C2977542-0527-06E8-B42A-F98C0755C8C8}"/>
                </a:ext>
              </a:extLst>
            </p:cNvPr>
            <p:cNvSpPr/>
            <p:nvPr/>
          </p:nvSpPr>
          <p:spPr>
            <a:xfrm>
              <a:off x="5732379" y="920849"/>
              <a:ext cx="3549600" cy="537300"/>
            </a:xfrm>
            <a:prstGeom prst="corner">
              <a:avLst>
                <a:gd name="adj1" fmla="val 16122"/>
                <a:gd name="adj2" fmla="val 18477"/>
              </a:avLst>
            </a:pr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8" name="Google Shape;159;p18">
              <a:extLst>
                <a:ext uri="{FF2B5EF4-FFF2-40B4-BE49-F238E27FC236}">
                  <a16:creationId xmlns:a16="http://schemas.microsoft.com/office/drawing/2014/main" id="{E6E3369F-E6C3-E880-DC40-69775EB2B599}"/>
                </a:ext>
              </a:extLst>
            </p:cNvPr>
            <p:cNvSpPr/>
            <p:nvPr/>
          </p:nvSpPr>
          <p:spPr>
            <a:xfrm>
              <a:off x="3935411" y="1339755"/>
              <a:ext cx="2093699" cy="805456"/>
            </a:xfrm>
            <a:prstGeom prst="corner">
              <a:avLst>
                <a:gd name="adj1" fmla="val 14022"/>
                <a:gd name="adj2" fmla="val 13460"/>
              </a:avLst>
            </a:prstGeom>
            <a:solidFill>
              <a:srgbClr val="FDD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9" name="Google Shape;160;p18">
              <a:extLst>
                <a:ext uri="{FF2B5EF4-FFF2-40B4-BE49-F238E27FC236}">
                  <a16:creationId xmlns:a16="http://schemas.microsoft.com/office/drawing/2014/main" id="{7645860F-4809-04C9-7989-1EE6E6E11065}"/>
                </a:ext>
              </a:extLst>
            </p:cNvPr>
            <p:cNvSpPr/>
            <p:nvPr/>
          </p:nvSpPr>
          <p:spPr>
            <a:xfrm>
              <a:off x="1565683" y="2256514"/>
              <a:ext cx="5124978" cy="1659977"/>
            </a:xfrm>
            <a:prstGeom prst="corner">
              <a:avLst>
                <a:gd name="adj1" fmla="val 6315"/>
                <a:gd name="adj2" fmla="val 661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20" name="Google Shape;149;p18">
            <a:extLst>
              <a:ext uri="{FF2B5EF4-FFF2-40B4-BE49-F238E27FC236}">
                <a16:creationId xmlns:a16="http://schemas.microsoft.com/office/drawing/2014/main" id="{D64441D7-417A-A9C4-6597-D21D53013C03}"/>
              </a:ext>
            </a:extLst>
          </p:cNvPr>
          <p:cNvSpPr txBox="1"/>
          <p:nvPr/>
        </p:nvSpPr>
        <p:spPr>
          <a:xfrm rot="-5400000">
            <a:off x="-1429263" y="2443449"/>
            <a:ext cx="3653700" cy="40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Discharge Time at Rated Power</a:t>
            </a:r>
            <a:endParaRPr sz="1000">
              <a:solidFill>
                <a:schemeClr val="tx2"/>
              </a:solidFill>
              <a:latin typeface="Barlow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21" name="Google Shape;150;p18">
            <a:extLst>
              <a:ext uri="{FF2B5EF4-FFF2-40B4-BE49-F238E27FC236}">
                <a16:creationId xmlns:a16="http://schemas.microsoft.com/office/drawing/2014/main" id="{7632D533-E013-E781-902D-598EAF5848B1}"/>
              </a:ext>
            </a:extLst>
          </p:cNvPr>
          <p:cNvSpPr txBox="1"/>
          <p:nvPr/>
        </p:nvSpPr>
        <p:spPr>
          <a:xfrm>
            <a:off x="655830" y="4326720"/>
            <a:ext cx="677733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Energy</a:t>
            </a:r>
            <a:endParaRPr sz="1000">
              <a:solidFill>
                <a:schemeClr val="tx2"/>
              </a:solidFill>
              <a:latin typeface="Barlow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9942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30B597A-AAE9-5215-41D7-ABAD7D18E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4"/>
            <a:ext cx="9144000" cy="47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A4D3B68A-50D2-3ACF-AC59-5BCF103DBAE4}"/>
              </a:ext>
            </a:extLst>
          </p:cNvPr>
          <p:cNvGrpSpPr/>
          <p:nvPr/>
        </p:nvGrpSpPr>
        <p:grpSpPr>
          <a:xfrm>
            <a:off x="0" y="0"/>
            <a:ext cx="7274839" cy="4763801"/>
            <a:chOff x="1017240" y="0"/>
            <a:chExt cx="7274839" cy="4763801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85961C77-FD77-ABEA-2305-EE127B0F5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1640" r="9262"/>
            <a:stretch/>
          </p:blipFill>
          <p:spPr>
            <a:xfrm>
              <a:off x="1017240" y="0"/>
              <a:ext cx="7274839" cy="4763801"/>
            </a:xfrm>
            <a:prstGeom prst="rect">
              <a:avLst/>
            </a:prstGeom>
          </p:spPr>
        </p:pic>
        <p:sp>
          <p:nvSpPr>
            <p:cNvPr id="7" name="textruta 9">
              <a:extLst>
                <a:ext uri="{FF2B5EF4-FFF2-40B4-BE49-F238E27FC236}">
                  <a16:creationId xmlns:a16="http://schemas.microsoft.com/office/drawing/2014/main" id="{2877C8C2-F707-A053-EA54-EED36F9D71EB}"/>
                </a:ext>
              </a:extLst>
            </p:cNvPr>
            <p:cNvSpPr txBox="1"/>
            <p:nvPr/>
          </p:nvSpPr>
          <p:spPr>
            <a:xfrm>
              <a:off x="3323957" y="3787089"/>
              <a:ext cx="18202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50">
                  <a:solidFill>
                    <a:schemeClr val="bg1"/>
                  </a:solidFill>
                  <a:latin typeface="Barlow" pitchFamily="2" charset="77"/>
                </a:rPr>
                <a:t>Powerhouse</a:t>
              </a:r>
            </a:p>
          </p:txBody>
        </p:sp>
        <p:sp>
          <p:nvSpPr>
            <p:cNvPr id="8" name="textruta 13">
              <a:extLst>
                <a:ext uri="{FF2B5EF4-FFF2-40B4-BE49-F238E27FC236}">
                  <a16:creationId xmlns:a16="http://schemas.microsoft.com/office/drawing/2014/main" id="{1C0EB469-B406-EEEC-E09D-AEE55CE1EE0D}"/>
                </a:ext>
              </a:extLst>
            </p:cNvPr>
            <p:cNvSpPr txBox="1"/>
            <p:nvPr/>
          </p:nvSpPr>
          <p:spPr>
            <a:xfrm>
              <a:off x="2983392" y="3023206"/>
              <a:ext cx="18202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50">
                  <a:solidFill>
                    <a:schemeClr val="bg1"/>
                  </a:solidFill>
                  <a:latin typeface="Barlow" pitchFamily="2" charset="77"/>
                </a:rPr>
                <a:t>Generation</a:t>
              </a:r>
            </a:p>
          </p:txBody>
        </p:sp>
        <p:sp>
          <p:nvSpPr>
            <p:cNvPr id="9" name="textruta 14">
              <a:extLst>
                <a:ext uri="{FF2B5EF4-FFF2-40B4-BE49-F238E27FC236}">
                  <a16:creationId xmlns:a16="http://schemas.microsoft.com/office/drawing/2014/main" id="{284BDBDE-F87A-D58B-10F3-2161CDEBDADE}"/>
                </a:ext>
              </a:extLst>
            </p:cNvPr>
            <p:cNvSpPr txBox="1"/>
            <p:nvPr/>
          </p:nvSpPr>
          <p:spPr>
            <a:xfrm>
              <a:off x="2983392" y="2780014"/>
              <a:ext cx="978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50" err="1">
                  <a:solidFill>
                    <a:schemeClr val="bg1"/>
                  </a:solidFill>
                  <a:latin typeface="Barlow" pitchFamily="2" charset="77"/>
                </a:rPr>
                <a:t>Pumping</a:t>
              </a:r>
              <a:endParaRPr lang="sv-SE" sz="1050">
                <a:solidFill>
                  <a:schemeClr val="bg1"/>
                </a:solidFill>
                <a:latin typeface="Barlow" pitchFamily="2" charset="77"/>
              </a:endParaRPr>
            </a:p>
          </p:txBody>
        </p:sp>
      </p:grpSp>
      <p:sp>
        <p:nvSpPr>
          <p:cNvPr id="10" name="Triangel 17">
            <a:extLst>
              <a:ext uri="{FF2B5EF4-FFF2-40B4-BE49-F238E27FC236}">
                <a16:creationId xmlns:a16="http://schemas.microsoft.com/office/drawing/2014/main" id="{BBAD4994-4D0E-4643-5C66-7BC1E05C58AF}"/>
              </a:ext>
            </a:extLst>
          </p:cNvPr>
          <p:cNvSpPr/>
          <p:nvPr/>
        </p:nvSpPr>
        <p:spPr>
          <a:xfrm>
            <a:off x="1869160" y="2853252"/>
            <a:ext cx="121732" cy="104941"/>
          </a:xfrm>
          <a:prstGeom prst="triangl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riangel 18">
            <a:extLst>
              <a:ext uri="{FF2B5EF4-FFF2-40B4-BE49-F238E27FC236}">
                <a16:creationId xmlns:a16="http://schemas.microsoft.com/office/drawing/2014/main" id="{E4E035C7-6159-8F5D-AD52-E0144C697BA2}"/>
              </a:ext>
            </a:extLst>
          </p:cNvPr>
          <p:cNvSpPr/>
          <p:nvPr/>
        </p:nvSpPr>
        <p:spPr>
          <a:xfrm rot="10800000">
            <a:off x="1869161" y="3110749"/>
            <a:ext cx="121732" cy="104941"/>
          </a:xfrm>
          <a:prstGeom prst="triangl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309889-EC4B-196D-F6B6-D46491F3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0850"/>
            <a:ext cx="8579400" cy="522000"/>
          </a:xfrm>
        </p:spPr>
        <p:txBody>
          <a:bodyPr/>
          <a:lstStyle/>
          <a:p>
            <a:r>
              <a:rPr lang="en-SE" sz="2000">
                <a:solidFill>
                  <a:schemeClr val="bg1"/>
                </a:solidFill>
              </a:rPr>
              <a:t>MINE STORAGE CONCEPT</a:t>
            </a:r>
          </a:p>
        </p:txBody>
      </p:sp>
      <p:grpSp>
        <p:nvGrpSpPr>
          <p:cNvPr id="13" name="Grupp 33">
            <a:extLst>
              <a:ext uri="{FF2B5EF4-FFF2-40B4-BE49-F238E27FC236}">
                <a16:creationId xmlns:a16="http://schemas.microsoft.com/office/drawing/2014/main" id="{62D13903-8A8D-4D41-F9E7-4485D536662C}"/>
              </a:ext>
            </a:extLst>
          </p:cNvPr>
          <p:cNvGrpSpPr/>
          <p:nvPr/>
        </p:nvGrpSpPr>
        <p:grpSpPr>
          <a:xfrm>
            <a:off x="1332800" y="3556317"/>
            <a:ext cx="978047" cy="978047"/>
            <a:chOff x="2392682" y="3556317"/>
            <a:chExt cx="978047" cy="978047"/>
          </a:xfrm>
        </p:grpSpPr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3669EE45-DD4A-DBF6-1708-B72FD1045456}"/>
                </a:ext>
              </a:extLst>
            </p:cNvPr>
            <p:cNvSpPr/>
            <p:nvPr/>
          </p:nvSpPr>
          <p:spPr>
            <a:xfrm>
              <a:off x="2392682" y="3556317"/>
              <a:ext cx="978047" cy="978047"/>
            </a:xfrm>
            <a:prstGeom prst="ellipse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15" name="Bildobjekt 10">
              <a:extLst>
                <a:ext uri="{FF2B5EF4-FFF2-40B4-BE49-F238E27FC236}">
                  <a16:creationId xmlns:a16="http://schemas.microsoft.com/office/drawing/2014/main" id="{688C55F2-601E-EC83-D8CD-676862F0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452" y="3787089"/>
              <a:ext cx="884505" cy="43334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89569F8-F368-D034-BBD6-178576C04E18}"/>
              </a:ext>
            </a:extLst>
          </p:cNvPr>
          <p:cNvSpPr/>
          <p:nvPr/>
        </p:nvSpPr>
        <p:spPr>
          <a:xfrm>
            <a:off x="6823060" y="0"/>
            <a:ext cx="2320941" cy="476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158703" marR="0" lvl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1100"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Same proven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technology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as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pumped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storage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</a:p>
          <a:p>
            <a:pPr marL="158703" marR="0" lvl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1100"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Grid-scale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application</a:t>
            </a: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" pitchFamily="2" charset="77"/>
              <a:ea typeface="Inter"/>
              <a:cs typeface="Inter"/>
              <a:sym typeface="Inter"/>
            </a:endParaRPr>
          </a:p>
          <a:p>
            <a:pPr marL="158703" marR="0" lvl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1100"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Long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lifecycle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of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+60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years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</a:p>
          <a:p>
            <a:pPr marL="158703" marR="0" lvl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1100"/>
              <a:tabLst/>
              <a:defRPr/>
            </a:pP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Low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levelized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cost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of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storage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(LCOS)</a:t>
            </a:r>
          </a:p>
          <a:p>
            <a:pPr marL="158703" marR="0" lvl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1100"/>
              <a:tabLst/>
              <a:defRPr/>
            </a:pP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Low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10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environmental</a:t>
            </a:r>
            <a:r>
              <a:rPr lang="sv-SE" sz="1100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 and </a:t>
            </a:r>
            <a:r>
              <a:rPr lang="sv-SE" sz="1100" err="1">
                <a:solidFill>
                  <a:schemeClr val="tx2"/>
                </a:solidFill>
                <a:latin typeface="Barlow" pitchFamily="2" charset="77"/>
                <a:ea typeface="Inter"/>
                <a:cs typeface="Inter"/>
                <a:sym typeface="Inter"/>
              </a:rPr>
              <a:t>local</a:t>
            </a: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kumimoji="0" lang="sv-SE" sz="11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impact</a:t>
            </a: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rlow" pitchFamily="2" charset="77"/>
              <a:ea typeface="Inter"/>
              <a:cs typeface="Inter"/>
              <a:sym typeface="Inter"/>
            </a:endParaRPr>
          </a:p>
          <a:p>
            <a:pPr algn="ctr"/>
            <a:endParaRPr lang="en-SE" sz="110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4ED7D7B-CE8C-C606-832E-0303142F5059}"/>
              </a:ext>
            </a:extLst>
          </p:cNvPr>
          <p:cNvSpPr/>
          <p:nvPr/>
        </p:nvSpPr>
        <p:spPr>
          <a:xfrm rot="10800000">
            <a:off x="5637549" y="3147276"/>
            <a:ext cx="1526076" cy="152607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10CCC-FA84-4F1F-91B2-6D4AA2763E75}"/>
              </a:ext>
            </a:extLst>
          </p:cNvPr>
          <p:cNvSpPr txBox="1"/>
          <p:nvPr/>
        </p:nvSpPr>
        <p:spPr>
          <a:xfrm>
            <a:off x="5826480" y="3260855"/>
            <a:ext cx="1144865" cy="1351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05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Inter"/>
                <a:cs typeface="Inter"/>
                <a:sym typeface="Inter"/>
              </a:rPr>
              <a:t>We</a:t>
            </a:r>
            <a:r>
              <a:rPr kumimoji="0" lang="sv-SE" sz="105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Inter"/>
                <a:cs typeface="Inter"/>
                <a:sym typeface="Inter"/>
              </a:rPr>
              <a:t> </a:t>
            </a:r>
            <a:r>
              <a:rPr kumimoji="0" lang="sv-SE" sz="105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Inter"/>
                <a:cs typeface="Inter"/>
                <a:sym typeface="Inter"/>
              </a:rPr>
              <a:t>use</a:t>
            </a:r>
            <a:r>
              <a:rPr kumimoji="0" lang="sv-SE" sz="105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Inter"/>
                <a:cs typeface="Inter"/>
                <a:sym typeface="Inter"/>
              </a:rPr>
              <a:t> the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05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Inter"/>
                <a:cs typeface="Inter"/>
                <a:sym typeface="Inter"/>
              </a:rPr>
              <a:t>cleanest</a:t>
            </a:r>
            <a:r>
              <a:rPr kumimoji="0" lang="sv-SE" sz="105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Inter"/>
                <a:cs typeface="Inter"/>
                <a:sym typeface="Inter"/>
              </a:rPr>
              <a:t> </a:t>
            </a:r>
            <a:r>
              <a:rPr lang="sv-SE" sz="1050">
                <a:solidFill>
                  <a:srgbClr val="FFFFFF"/>
                </a:solidFill>
                <a:latin typeface="Barlow Light"/>
                <a:ea typeface="Inter"/>
                <a:cs typeface="Inter"/>
                <a:sym typeface="Inter"/>
              </a:rPr>
              <a:t>media..</a:t>
            </a:r>
            <a:endParaRPr kumimoji="0" lang="sv-SE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Inter"/>
              <a:cs typeface="Inter"/>
              <a:sym typeface="Inter"/>
            </a:endParaRPr>
          </a:p>
          <a:p>
            <a:pPr algn="ctr">
              <a:defRPr/>
            </a:pPr>
            <a:r>
              <a:rPr kumimoji="0" lang="sv-SE" sz="1050" b="1" i="0" strike="noStrike" kern="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WATER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sv-SE" sz="1050">
                <a:solidFill>
                  <a:srgbClr val="FFFFFF"/>
                </a:solidFill>
                <a:latin typeface="Barlow"/>
                <a:ea typeface="Inter"/>
                <a:cs typeface="Inter"/>
                <a:sym typeface="Inter"/>
              </a:rPr>
              <a:t>..</a:t>
            </a:r>
            <a:r>
              <a:rPr kumimoji="0" lang="sv-SE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Inter"/>
                <a:cs typeface="Inter"/>
                <a:sym typeface="Inter"/>
              </a:rPr>
              <a:t>and the </a:t>
            </a:r>
            <a:r>
              <a:rPr kumimoji="0" lang="sv-SE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Inter"/>
                <a:cs typeface="Inter"/>
                <a:sym typeface="Inter"/>
              </a:rPr>
              <a:t>most</a:t>
            </a:r>
            <a:r>
              <a:rPr kumimoji="0" lang="sv-SE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Inter"/>
                <a:cs typeface="Inter"/>
                <a:sym typeface="Inter"/>
              </a:rPr>
              <a:t> </a:t>
            </a:r>
            <a:br>
              <a:rPr lang="sv-SE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Barlow" pitchFamily="2" charset="77"/>
                <a:ea typeface="Inter"/>
                <a:cs typeface="Inter"/>
              </a:rPr>
            </a:br>
            <a:r>
              <a:rPr lang="sv-SE" sz="1050" err="1">
                <a:solidFill>
                  <a:srgbClr val="FFFFFF"/>
                </a:solidFill>
                <a:latin typeface="Barlow"/>
                <a:ea typeface="Inter"/>
                <a:cs typeface="Inter"/>
                <a:sym typeface="Inter"/>
              </a:rPr>
              <a:t>reliable</a:t>
            </a:r>
            <a:r>
              <a:rPr kumimoji="0" lang="sv-SE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Inter"/>
                <a:cs typeface="Inter"/>
                <a:sym typeface="Inter"/>
              </a:rPr>
              <a:t> force</a:t>
            </a:r>
            <a:endParaRPr kumimoji="0" lang="sv-SE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Inter"/>
              <a:cs typeface="Inter"/>
              <a:sym typeface="Inter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1050" b="1" i="0" u="none" strike="noStrike" kern="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itchFamily="2" charset="77"/>
                <a:ea typeface="Inter"/>
                <a:cs typeface="Inter"/>
                <a:sym typeface="Inter"/>
              </a:rPr>
              <a:t>GRAVITY</a:t>
            </a:r>
            <a:endParaRPr kumimoji="0" lang="sv-SE" sz="1050" b="1" i="0" strike="noStrike" kern="0" cap="none" spc="3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Inter"/>
              <a:cs typeface="Inter"/>
              <a:sym typeface="Inter"/>
            </a:endParaRPr>
          </a:p>
          <a:p>
            <a:pPr algn="ctr"/>
            <a:endParaRPr lang="en-SE" sz="1050"/>
          </a:p>
        </p:txBody>
      </p:sp>
    </p:spTree>
    <p:extLst>
      <p:ext uri="{BB962C8B-B14F-4D97-AF65-F5344CB8AC3E}">
        <p14:creationId xmlns:p14="http://schemas.microsoft.com/office/powerpoint/2010/main" val="29586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8;p24">
            <a:extLst>
              <a:ext uri="{FF2B5EF4-FFF2-40B4-BE49-F238E27FC236}">
                <a16:creationId xmlns:a16="http://schemas.microsoft.com/office/drawing/2014/main" id="{90DFD846-3574-88FA-DA6F-8EA1AAFB9AE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58" y="602450"/>
            <a:ext cx="7846355" cy="41137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9;p24">
            <a:extLst>
              <a:ext uri="{FF2B5EF4-FFF2-40B4-BE49-F238E27FC236}">
                <a16:creationId xmlns:a16="http://schemas.microsoft.com/office/drawing/2014/main" id="{BD4AAB11-E203-E2E0-B004-4979A8C41559}"/>
              </a:ext>
            </a:extLst>
          </p:cNvPr>
          <p:cNvSpPr txBox="1"/>
          <p:nvPr/>
        </p:nvSpPr>
        <p:spPr>
          <a:xfrm>
            <a:off x="1999224" y="2207529"/>
            <a:ext cx="121041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USA</a:t>
            </a:r>
            <a:endParaRPr sz="12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173 350*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220;p24">
            <a:extLst>
              <a:ext uri="{FF2B5EF4-FFF2-40B4-BE49-F238E27FC236}">
                <a16:creationId xmlns:a16="http://schemas.microsoft.com/office/drawing/2014/main" id="{DE67A17A-DF93-23BE-B853-97CF0088011B}"/>
              </a:ext>
            </a:extLst>
          </p:cNvPr>
          <p:cNvSpPr txBox="1"/>
          <p:nvPr/>
        </p:nvSpPr>
        <p:spPr>
          <a:xfrm>
            <a:off x="2637132" y="3891249"/>
            <a:ext cx="121041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Chile</a:t>
            </a:r>
            <a:endParaRPr sz="13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1 411*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Google Shape;221;p24">
            <a:extLst>
              <a:ext uri="{FF2B5EF4-FFF2-40B4-BE49-F238E27FC236}">
                <a16:creationId xmlns:a16="http://schemas.microsoft.com/office/drawing/2014/main" id="{02DBEC45-0420-E55E-D134-76AF604D2054}"/>
              </a:ext>
            </a:extLst>
          </p:cNvPr>
          <p:cNvSpPr txBox="1"/>
          <p:nvPr/>
        </p:nvSpPr>
        <p:spPr>
          <a:xfrm>
            <a:off x="3317445" y="2129846"/>
            <a:ext cx="1602478" cy="33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UK &amp; Ireland</a:t>
            </a:r>
            <a:endParaRPr sz="13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23 806*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222;p24">
            <a:extLst>
              <a:ext uri="{FF2B5EF4-FFF2-40B4-BE49-F238E27FC236}">
                <a16:creationId xmlns:a16="http://schemas.microsoft.com/office/drawing/2014/main" id="{44E2D4E0-755F-03A0-0574-A63E6BF5C541}"/>
              </a:ext>
            </a:extLst>
          </p:cNvPr>
          <p:cNvSpPr txBox="1"/>
          <p:nvPr/>
        </p:nvSpPr>
        <p:spPr>
          <a:xfrm>
            <a:off x="4672859" y="2355759"/>
            <a:ext cx="86881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Germany </a:t>
            </a:r>
            <a:endParaRPr sz="13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7 833*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" name="Google Shape;223;p24">
            <a:extLst>
              <a:ext uri="{FF2B5EF4-FFF2-40B4-BE49-F238E27FC236}">
                <a16:creationId xmlns:a16="http://schemas.microsoft.com/office/drawing/2014/main" id="{CA32946D-4085-A8EE-1762-2EEE1B8A36C7}"/>
              </a:ext>
            </a:extLst>
          </p:cNvPr>
          <p:cNvSpPr txBox="1"/>
          <p:nvPr/>
        </p:nvSpPr>
        <p:spPr>
          <a:xfrm>
            <a:off x="3756978" y="2636938"/>
            <a:ext cx="86881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Spain </a:t>
            </a:r>
            <a:endParaRPr sz="13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5 175*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" name="Google Shape;224;p24">
            <a:extLst>
              <a:ext uri="{FF2B5EF4-FFF2-40B4-BE49-F238E27FC236}">
                <a16:creationId xmlns:a16="http://schemas.microsoft.com/office/drawing/2014/main" id="{3678B3AA-A84E-BFF2-C9BE-5CFD5C5D7962}"/>
              </a:ext>
            </a:extLst>
          </p:cNvPr>
          <p:cNvSpPr txBox="1"/>
          <p:nvPr/>
        </p:nvSpPr>
        <p:spPr>
          <a:xfrm>
            <a:off x="4523638" y="3778232"/>
            <a:ext cx="13007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South Africa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1 410*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" name="Google Shape;225;p24">
            <a:extLst>
              <a:ext uri="{FF2B5EF4-FFF2-40B4-BE49-F238E27FC236}">
                <a16:creationId xmlns:a16="http://schemas.microsoft.com/office/drawing/2014/main" id="{BB6DD967-C47C-145A-B1E1-6D68ED2FB962}"/>
              </a:ext>
            </a:extLst>
          </p:cNvPr>
          <p:cNvSpPr/>
          <p:nvPr/>
        </p:nvSpPr>
        <p:spPr>
          <a:xfrm>
            <a:off x="7364122" y="4285544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2" name="Google Shape;226;p24">
            <a:extLst>
              <a:ext uri="{FF2B5EF4-FFF2-40B4-BE49-F238E27FC236}">
                <a16:creationId xmlns:a16="http://schemas.microsoft.com/office/drawing/2014/main" id="{0F8BD276-E540-C1C6-114D-B7ADEF1A8BA3}"/>
              </a:ext>
            </a:extLst>
          </p:cNvPr>
          <p:cNvSpPr txBox="1"/>
          <p:nvPr/>
        </p:nvSpPr>
        <p:spPr>
          <a:xfrm>
            <a:off x="6816448" y="3870399"/>
            <a:ext cx="121041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Australia</a:t>
            </a:r>
            <a:endParaRPr sz="13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16 587*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" name="Google Shape;227;p24">
            <a:extLst>
              <a:ext uri="{FF2B5EF4-FFF2-40B4-BE49-F238E27FC236}">
                <a16:creationId xmlns:a16="http://schemas.microsoft.com/office/drawing/2014/main" id="{05957C21-4229-02B4-50D5-5011E7ADFEBA}"/>
              </a:ext>
            </a:extLst>
          </p:cNvPr>
          <p:cNvSpPr/>
          <p:nvPr/>
        </p:nvSpPr>
        <p:spPr>
          <a:xfrm>
            <a:off x="4625792" y="1880302"/>
            <a:ext cx="527209" cy="527209"/>
          </a:xfrm>
          <a:prstGeom prst="ellipse">
            <a:avLst/>
          </a:prstGeom>
          <a:solidFill>
            <a:schemeClr val="accent2">
              <a:alpha val="567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4" name="Google Shape;228;p24">
            <a:extLst>
              <a:ext uri="{FF2B5EF4-FFF2-40B4-BE49-F238E27FC236}">
                <a16:creationId xmlns:a16="http://schemas.microsoft.com/office/drawing/2014/main" id="{819D9A57-D80C-7A11-BC83-36EC01B31C66}"/>
              </a:ext>
            </a:extLst>
          </p:cNvPr>
          <p:cNvSpPr txBox="1"/>
          <p:nvPr/>
        </p:nvSpPr>
        <p:spPr>
          <a:xfrm>
            <a:off x="4693669" y="1702508"/>
            <a:ext cx="13007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The Nordics </a:t>
            </a:r>
            <a:endParaRPr sz="13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>
                <a:solidFill>
                  <a:schemeClr val="tx2"/>
                </a:solidFill>
                <a:latin typeface="Barlow"/>
                <a:ea typeface="Barlow"/>
                <a:cs typeface="Barlow"/>
                <a:sym typeface="Barlow"/>
              </a:rPr>
              <a:t>9 495*</a:t>
            </a:r>
            <a:endParaRPr sz="1100">
              <a:solidFill>
                <a:schemeClr val="tx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" name="Google Shape;230;p24">
            <a:extLst>
              <a:ext uri="{FF2B5EF4-FFF2-40B4-BE49-F238E27FC236}">
                <a16:creationId xmlns:a16="http://schemas.microsoft.com/office/drawing/2014/main" id="{BB415418-24ED-3853-C787-12B9C9FBCE6C}"/>
              </a:ext>
            </a:extLst>
          </p:cNvPr>
          <p:cNvSpPr/>
          <p:nvPr/>
        </p:nvSpPr>
        <p:spPr>
          <a:xfrm>
            <a:off x="4969972" y="4253688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Google Shape;231;p24">
            <a:extLst>
              <a:ext uri="{FF2B5EF4-FFF2-40B4-BE49-F238E27FC236}">
                <a16:creationId xmlns:a16="http://schemas.microsoft.com/office/drawing/2014/main" id="{FAB531FA-2468-AD69-83C9-CCDD053A253B}"/>
              </a:ext>
            </a:extLst>
          </p:cNvPr>
          <p:cNvSpPr/>
          <p:nvPr/>
        </p:nvSpPr>
        <p:spPr>
          <a:xfrm>
            <a:off x="3141645" y="4310729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" name="Google Shape;232;p24">
            <a:extLst>
              <a:ext uri="{FF2B5EF4-FFF2-40B4-BE49-F238E27FC236}">
                <a16:creationId xmlns:a16="http://schemas.microsoft.com/office/drawing/2014/main" id="{E0842767-1C51-7B42-7449-F8E292FF5071}"/>
              </a:ext>
            </a:extLst>
          </p:cNvPr>
          <p:cNvSpPr/>
          <p:nvPr/>
        </p:nvSpPr>
        <p:spPr>
          <a:xfrm>
            <a:off x="4408568" y="2683946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Google Shape;233;p24">
            <a:extLst>
              <a:ext uri="{FF2B5EF4-FFF2-40B4-BE49-F238E27FC236}">
                <a16:creationId xmlns:a16="http://schemas.microsoft.com/office/drawing/2014/main" id="{AE34D621-E3B8-743B-245C-39AC33E5F688}"/>
              </a:ext>
            </a:extLst>
          </p:cNvPr>
          <p:cNvSpPr/>
          <p:nvPr/>
        </p:nvSpPr>
        <p:spPr>
          <a:xfrm>
            <a:off x="4649369" y="2438704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9" name="Google Shape;234;p24">
            <a:extLst>
              <a:ext uri="{FF2B5EF4-FFF2-40B4-BE49-F238E27FC236}">
                <a16:creationId xmlns:a16="http://schemas.microsoft.com/office/drawing/2014/main" id="{215EF130-F040-B013-5C29-CEF571764F57}"/>
              </a:ext>
            </a:extLst>
          </p:cNvPr>
          <p:cNvSpPr/>
          <p:nvPr/>
        </p:nvSpPr>
        <p:spPr>
          <a:xfrm>
            <a:off x="2478901" y="2636922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20" name="Google Shape;235;p24">
            <a:extLst>
              <a:ext uri="{FF2B5EF4-FFF2-40B4-BE49-F238E27FC236}">
                <a16:creationId xmlns:a16="http://schemas.microsoft.com/office/drawing/2014/main" id="{6354465C-4549-2371-988F-FF2054CB6FA4}"/>
              </a:ext>
            </a:extLst>
          </p:cNvPr>
          <p:cNvSpPr/>
          <p:nvPr/>
        </p:nvSpPr>
        <p:spPr>
          <a:xfrm>
            <a:off x="4408568" y="2388742"/>
            <a:ext cx="115070" cy="113010"/>
          </a:xfrm>
          <a:prstGeom prst="ellipse">
            <a:avLst/>
          </a:prstGeom>
          <a:solidFill>
            <a:srgbClr val="04357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21" name="Google Shape;229;p24">
            <a:extLst>
              <a:ext uri="{FF2B5EF4-FFF2-40B4-BE49-F238E27FC236}">
                <a16:creationId xmlns:a16="http://schemas.microsoft.com/office/drawing/2014/main" id="{AB39C00F-9B80-7A57-2139-08F4C7D38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000" y="250850"/>
            <a:ext cx="85794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 dirty="0"/>
              <a:t>GLOBAL POTENTIAL WITH 1 MILLION </a:t>
            </a:r>
            <a:br>
              <a:rPr lang="sv" sz="2000" dirty="0"/>
            </a:br>
            <a:r>
              <a:rPr lang="sv" sz="2000" dirty="0"/>
              <a:t>MINES IN THE WORLD </a:t>
            </a:r>
            <a:endParaRPr sz="2000" dirty="0"/>
          </a:p>
        </p:txBody>
      </p:sp>
      <p:sp>
        <p:nvSpPr>
          <p:cNvPr id="22" name="Google Shape;236;p24">
            <a:extLst>
              <a:ext uri="{FF2B5EF4-FFF2-40B4-BE49-F238E27FC236}">
                <a16:creationId xmlns:a16="http://schemas.microsoft.com/office/drawing/2014/main" id="{9DF8797D-29AD-87CB-D110-95B91C4B408F}"/>
              </a:ext>
            </a:extLst>
          </p:cNvPr>
          <p:cNvSpPr txBox="1"/>
          <p:nvPr/>
        </p:nvSpPr>
        <p:spPr>
          <a:xfrm>
            <a:off x="839358" y="4408428"/>
            <a:ext cx="20706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* Registered closed mines, Mindat.org</a:t>
            </a:r>
            <a:endParaRPr sz="6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9387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7;p31">
            <a:extLst>
              <a:ext uri="{FF2B5EF4-FFF2-40B4-BE49-F238E27FC236}">
                <a16:creationId xmlns:a16="http://schemas.microsoft.com/office/drawing/2014/main" id="{2207F2F9-B870-C327-6E3B-5BA69530DF27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38"/>
            <a:ext cx="9144003" cy="2233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E852F-CFF4-1C04-237E-3B96F48FAB80}"/>
              </a:ext>
            </a:extLst>
          </p:cNvPr>
          <p:cNvSpPr/>
          <p:nvPr/>
        </p:nvSpPr>
        <p:spPr>
          <a:xfrm>
            <a:off x="0" y="853410"/>
            <a:ext cx="9144000" cy="222034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03409577-58B9-2F7B-DFEB-C1F2DABC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0850"/>
            <a:ext cx="8579400" cy="522000"/>
          </a:xfrm>
        </p:spPr>
        <p:txBody>
          <a:bodyPr/>
          <a:lstStyle/>
          <a:p>
            <a:r>
              <a:rPr lang="sv" sz="2000" dirty="0"/>
              <a:t>THE MINE STORAGE WoW</a:t>
            </a:r>
            <a:r>
              <a:rPr lang="sv" sz="2000" baseline="30000" dirty="0"/>
              <a:t>TM</a:t>
            </a:r>
            <a:br>
              <a:rPr lang="sv" sz="2000" baseline="30000" dirty="0"/>
            </a:br>
            <a:r>
              <a:rPr lang="en-GB" sz="1400" dirty="0">
                <a:ea typeface="Inter"/>
                <a:cs typeface="Inter"/>
                <a:sym typeface="Inter SemiBold"/>
              </a:rPr>
              <a:t>OUR WAY OF WORKING</a:t>
            </a:r>
            <a:endParaRPr lang="sv-SE" sz="1200" dirty="0"/>
          </a:p>
        </p:txBody>
      </p:sp>
      <p:sp>
        <p:nvSpPr>
          <p:cNvPr id="7" name="Ellips 25">
            <a:extLst>
              <a:ext uri="{FF2B5EF4-FFF2-40B4-BE49-F238E27FC236}">
                <a16:creationId xmlns:a16="http://schemas.microsoft.com/office/drawing/2014/main" id="{CA99B743-0C4B-C3C8-0CED-B8E6D9151178}"/>
              </a:ext>
            </a:extLst>
          </p:cNvPr>
          <p:cNvSpPr/>
          <p:nvPr/>
        </p:nvSpPr>
        <p:spPr>
          <a:xfrm>
            <a:off x="2874542" y="1762746"/>
            <a:ext cx="1437058" cy="1437058"/>
          </a:xfrm>
          <a:prstGeom prst="ellipse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900">
              <a:solidFill>
                <a:schemeClr val="bg1"/>
              </a:solidFill>
              <a:latin typeface="Barlow Light" pitchFamily="2" charset="77"/>
            </a:endParaRPr>
          </a:p>
        </p:txBody>
      </p:sp>
      <p:sp>
        <p:nvSpPr>
          <p:cNvPr id="8" name="Ellips 26">
            <a:extLst>
              <a:ext uri="{FF2B5EF4-FFF2-40B4-BE49-F238E27FC236}">
                <a16:creationId xmlns:a16="http://schemas.microsoft.com/office/drawing/2014/main" id="{7D2BD2A9-D9E0-B45D-7305-6612E2DAC739}"/>
              </a:ext>
            </a:extLst>
          </p:cNvPr>
          <p:cNvSpPr/>
          <p:nvPr/>
        </p:nvSpPr>
        <p:spPr>
          <a:xfrm>
            <a:off x="2090829" y="2491538"/>
            <a:ext cx="1437058" cy="1437058"/>
          </a:xfrm>
          <a:prstGeom prst="ellipse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sv-SE" sz="900">
              <a:solidFill>
                <a:schemeClr val="bg1"/>
              </a:solidFill>
              <a:latin typeface="Barlow Light" pitchFamily="2" charset="77"/>
              <a:ea typeface="Inter"/>
              <a:cs typeface="Inter"/>
              <a:sym typeface="Inter"/>
            </a:endParaRPr>
          </a:p>
        </p:txBody>
      </p:sp>
      <p:grpSp>
        <p:nvGrpSpPr>
          <p:cNvPr id="13" name="Grupp 40">
            <a:extLst>
              <a:ext uri="{FF2B5EF4-FFF2-40B4-BE49-F238E27FC236}">
                <a16:creationId xmlns:a16="http://schemas.microsoft.com/office/drawing/2014/main" id="{093D7C5A-CDBC-C37E-BC8D-F5A2F3036CB3}"/>
              </a:ext>
            </a:extLst>
          </p:cNvPr>
          <p:cNvGrpSpPr/>
          <p:nvPr/>
        </p:nvGrpSpPr>
        <p:grpSpPr>
          <a:xfrm>
            <a:off x="1021656" y="2866793"/>
            <a:ext cx="6965699" cy="432081"/>
            <a:chOff x="526528" y="2732971"/>
            <a:chExt cx="8188949" cy="507959"/>
          </a:xfrm>
        </p:grpSpPr>
        <p:sp>
          <p:nvSpPr>
            <p:cNvPr id="14" name="Google Shape;243;p25">
              <a:extLst>
                <a:ext uri="{FF2B5EF4-FFF2-40B4-BE49-F238E27FC236}">
                  <a16:creationId xmlns:a16="http://schemas.microsoft.com/office/drawing/2014/main" id="{4F8A2D29-A5A8-9BA1-F2E7-E8B2D7374946}"/>
                </a:ext>
              </a:extLst>
            </p:cNvPr>
            <p:cNvSpPr/>
            <p:nvPr/>
          </p:nvSpPr>
          <p:spPr>
            <a:xfrm rot="-470">
              <a:off x="526528" y="2732971"/>
              <a:ext cx="2193600" cy="507900"/>
            </a:xfrm>
            <a:prstGeom prst="chevron">
              <a:avLst>
                <a:gd name="adj" fmla="val 50000"/>
              </a:avLst>
            </a:prstGeom>
            <a:solidFill>
              <a:srgbClr val="203B62"/>
            </a:solidFill>
            <a:ln>
              <a:noFill/>
            </a:ln>
          </p:spPr>
          <p:txBody>
            <a:bodyPr spcFirstLastPara="1" wrap="square" lIns="162000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sv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QUALIFICATION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" name="Google Shape;244;p25">
              <a:extLst>
                <a:ext uri="{FF2B5EF4-FFF2-40B4-BE49-F238E27FC236}">
                  <a16:creationId xmlns:a16="http://schemas.microsoft.com/office/drawing/2014/main" id="{50F46C73-DCA1-8BE5-853E-DA5ED171B16D}"/>
                </a:ext>
              </a:extLst>
            </p:cNvPr>
            <p:cNvSpPr/>
            <p:nvPr/>
          </p:nvSpPr>
          <p:spPr>
            <a:xfrm rot="-470">
              <a:off x="2517822" y="2733004"/>
              <a:ext cx="2193600" cy="507900"/>
            </a:xfrm>
            <a:prstGeom prst="chevron">
              <a:avLst>
                <a:gd name="adj" fmla="val 50000"/>
              </a:avLst>
            </a:prstGeom>
            <a:solidFill>
              <a:srgbClr val="324A5C"/>
            </a:solidFill>
            <a:ln>
              <a:noFill/>
            </a:ln>
          </p:spPr>
          <p:txBody>
            <a:bodyPr spcFirstLastPara="1" wrap="square" lIns="162000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sv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DEVELOPMENT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" name="Google Shape;245;p25">
              <a:extLst>
                <a:ext uri="{FF2B5EF4-FFF2-40B4-BE49-F238E27FC236}">
                  <a16:creationId xmlns:a16="http://schemas.microsoft.com/office/drawing/2014/main" id="{450A6C28-E9BB-7540-63B3-A4DD8B822A74}"/>
                </a:ext>
              </a:extLst>
            </p:cNvPr>
            <p:cNvSpPr/>
            <p:nvPr/>
          </p:nvSpPr>
          <p:spPr>
            <a:xfrm rot="-470">
              <a:off x="4519849" y="2733030"/>
              <a:ext cx="2193600" cy="507900"/>
            </a:xfrm>
            <a:prstGeom prst="chevron">
              <a:avLst>
                <a:gd name="adj" fmla="val 50000"/>
              </a:avLst>
            </a:prstGeom>
            <a:solidFill>
              <a:srgbClr val="455956"/>
            </a:solidFill>
            <a:ln>
              <a:noFill/>
            </a:ln>
          </p:spPr>
          <p:txBody>
            <a:bodyPr spcFirstLastPara="1" wrap="square" lIns="162000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sv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CONSTRUCTION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" name="Google Shape;246;p25">
              <a:extLst>
                <a:ext uri="{FF2B5EF4-FFF2-40B4-BE49-F238E27FC236}">
                  <a16:creationId xmlns:a16="http://schemas.microsoft.com/office/drawing/2014/main" id="{B969F591-7179-1C85-2762-BBF26C0310A1}"/>
                </a:ext>
              </a:extLst>
            </p:cNvPr>
            <p:cNvSpPr/>
            <p:nvPr/>
          </p:nvSpPr>
          <p:spPr>
            <a:xfrm rot="-470">
              <a:off x="6521877" y="2733030"/>
              <a:ext cx="2193600" cy="5079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62000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sv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OPERATION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8" name="textruta 54">
            <a:extLst>
              <a:ext uri="{FF2B5EF4-FFF2-40B4-BE49-F238E27FC236}">
                <a16:creationId xmlns:a16="http://schemas.microsoft.com/office/drawing/2014/main" id="{D1347EB2-CADA-7846-549B-CC79EB653692}"/>
              </a:ext>
            </a:extLst>
          </p:cNvPr>
          <p:cNvSpPr txBox="1"/>
          <p:nvPr/>
        </p:nvSpPr>
        <p:spPr>
          <a:xfrm>
            <a:off x="3001151" y="1856952"/>
            <a:ext cx="204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Industrialises</a:t>
            </a:r>
            <a:r>
              <a:rPr lang="sv-SE" sz="1000" dirty="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quality</a:t>
            </a:r>
            <a:r>
              <a:rPr lang="sv-SE" sz="1000" dirty="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&amp; </a:t>
            </a:r>
            <a:r>
              <a:rPr lang="sv-SE" sz="1000" dirty="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efficiency</a:t>
            </a:r>
            <a:endParaRPr lang="sv-SE" sz="1000" dirty="0">
              <a:solidFill>
                <a:schemeClr val="bg1"/>
              </a:solidFill>
              <a:latin typeface="Barlow" pitchFamily="2" charset="77"/>
              <a:ea typeface="Inter"/>
              <a:cs typeface="Inter"/>
              <a:sym typeface="Inter"/>
            </a:endParaRPr>
          </a:p>
          <a:p>
            <a:endParaRPr lang="sv-SE" sz="1000" dirty="0">
              <a:solidFill>
                <a:schemeClr val="bg1"/>
              </a:solidFill>
              <a:latin typeface="Barlow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9" name="textruta 56">
            <a:extLst>
              <a:ext uri="{FF2B5EF4-FFF2-40B4-BE49-F238E27FC236}">
                <a16:creationId xmlns:a16="http://schemas.microsoft.com/office/drawing/2014/main" id="{DC5CF209-9E4F-D33D-6DB7-ACF45C44F833}"/>
              </a:ext>
            </a:extLst>
          </p:cNvPr>
          <p:cNvSpPr txBox="1"/>
          <p:nvPr/>
        </p:nvSpPr>
        <p:spPr>
          <a:xfrm>
            <a:off x="5045655" y="1856952"/>
            <a:ext cx="196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Builds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company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value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b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</a:b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beyond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the SPVs</a:t>
            </a:r>
          </a:p>
          <a:p>
            <a:endParaRPr lang="sv-SE" sz="1000">
              <a:solidFill>
                <a:schemeClr val="bg1"/>
              </a:solidFill>
              <a:latin typeface="Barlow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20" name="textruta 58">
            <a:extLst>
              <a:ext uri="{FF2B5EF4-FFF2-40B4-BE49-F238E27FC236}">
                <a16:creationId xmlns:a16="http://schemas.microsoft.com/office/drawing/2014/main" id="{01F21430-D713-4B24-5062-11061BD7B3A9}"/>
              </a:ext>
            </a:extLst>
          </p:cNvPr>
          <p:cNvSpPr txBox="1"/>
          <p:nvPr/>
        </p:nvSpPr>
        <p:spPr>
          <a:xfrm>
            <a:off x="6819767" y="1856952"/>
            <a:ext cx="196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Enables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</a:p>
          <a:p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faster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scale-up</a:t>
            </a:r>
            <a:endParaRPr lang="sv-SE" sz="1000">
              <a:solidFill>
                <a:schemeClr val="bg1"/>
              </a:solidFill>
              <a:latin typeface="Barlow" pitchFamily="2" charset="77"/>
              <a:ea typeface="Inter"/>
              <a:cs typeface="Inter"/>
              <a:sym typeface="Inter"/>
            </a:endParaRPr>
          </a:p>
          <a:p>
            <a:endParaRPr lang="sv-SE" sz="1000">
              <a:solidFill>
                <a:schemeClr val="bg1"/>
              </a:solidFill>
              <a:latin typeface="Barlow" pitchFamily="2" charset="77"/>
              <a:ea typeface="Inter"/>
              <a:cs typeface="Inter"/>
              <a:sym typeface="Inter"/>
            </a:endParaRPr>
          </a:p>
          <a:p>
            <a:endParaRPr lang="sv-SE" sz="1000">
              <a:solidFill>
                <a:schemeClr val="bg1"/>
              </a:solidFill>
              <a:latin typeface="Barlow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1" name="Bild 60">
            <a:extLst>
              <a:ext uri="{FF2B5EF4-FFF2-40B4-BE49-F238E27FC236}">
                <a16:creationId xmlns:a16="http://schemas.microsoft.com/office/drawing/2014/main" id="{91B85BA6-F276-A0D0-ADAB-C67BE71FF0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33320" y="1790918"/>
            <a:ext cx="309477" cy="94562"/>
          </a:xfrm>
          <a:prstGeom prst="rect">
            <a:avLst/>
          </a:prstGeom>
        </p:spPr>
      </p:pic>
      <p:sp>
        <p:nvSpPr>
          <p:cNvPr id="22" name="textruta 61">
            <a:extLst>
              <a:ext uri="{FF2B5EF4-FFF2-40B4-BE49-F238E27FC236}">
                <a16:creationId xmlns:a16="http://schemas.microsoft.com/office/drawing/2014/main" id="{323247AA-27E5-902F-1524-F667B7A62F30}"/>
              </a:ext>
            </a:extLst>
          </p:cNvPr>
          <p:cNvSpPr txBox="1"/>
          <p:nvPr/>
        </p:nvSpPr>
        <p:spPr>
          <a:xfrm>
            <a:off x="654404" y="1856952"/>
            <a:ext cx="1960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Secures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profitable business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cases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that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attract</a:t>
            </a:r>
            <a:r>
              <a:rPr lang="sv-SE" sz="1000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 </a:t>
            </a:r>
            <a:r>
              <a:rPr lang="sv-SE" sz="1000" err="1">
                <a:solidFill>
                  <a:schemeClr val="bg1"/>
                </a:solidFill>
                <a:latin typeface="Barlow" pitchFamily="2" charset="77"/>
                <a:ea typeface="Inter"/>
                <a:cs typeface="Inter"/>
                <a:sym typeface="Inter"/>
              </a:rPr>
              <a:t>investors</a:t>
            </a:r>
            <a:endParaRPr lang="sv-SE" sz="1000">
              <a:latin typeface="Barlow" pitchFamily="2" charset="77"/>
            </a:endParaRPr>
          </a:p>
        </p:txBody>
      </p:sp>
      <p:pic>
        <p:nvPicPr>
          <p:cNvPr id="23" name="Bild 321">
            <a:extLst>
              <a:ext uri="{FF2B5EF4-FFF2-40B4-BE49-F238E27FC236}">
                <a16:creationId xmlns:a16="http://schemas.microsoft.com/office/drawing/2014/main" id="{74108A5C-4869-034A-8B7F-C39B0BB39A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077935" y="1790918"/>
            <a:ext cx="309477" cy="94562"/>
          </a:xfrm>
          <a:prstGeom prst="rect">
            <a:avLst/>
          </a:prstGeom>
        </p:spPr>
      </p:pic>
      <p:pic>
        <p:nvPicPr>
          <p:cNvPr id="24" name="Bild 322">
            <a:extLst>
              <a:ext uri="{FF2B5EF4-FFF2-40B4-BE49-F238E27FC236}">
                <a16:creationId xmlns:a16="http://schemas.microsoft.com/office/drawing/2014/main" id="{B9842FBD-5E96-E9F6-D0EE-C8445FD84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122439" y="1790918"/>
            <a:ext cx="309477" cy="94562"/>
          </a:xfrm>
          <a:prstGeom prst="rect">
            <a:avLst/>
          </a:prstGeom>
        </p:spPr>
      </p:pic>
      <p:pic>
        <p:nvPicPr>
          <p:cNvPr id="25" name="Bild 323">
            <a:extLst>
              <a:ext uri="{FF2B5EF4-FFF2-40B4-BE49-F238E27FC236}">
                <a16:creationId xmlns:a16="http://schemas.microsoft.com/office/drawing/2014/main" id="{66B0E86D-CE99-AACF-D896-AFB5BBFB0F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876665" y="1790918"/>
            <a:ext cx="309477" cy="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23;p28">
            <a:extLst>
              <a:ext uri="{FF2B5EF4-FFF2-40B4-BE49-F238E27FC236}">
                <a16:creationId xmlns:a16="http://schemas.microsoft.com/office/drawing/2014/main" id="{C019C115-158A-DCA1-D5A1-903E945230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778" y="293337"/>
            <a:ext cx="85794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BUSINESS MODEL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dirty="0"/>
              <a:t>REVENUES FOR A MINE STORAGE</a:t>
            </a:r>
            <a:endParaRPr sz="2200" dirty="0"/>
          </a:p>
        </p:txBody>
      </p:sp>
      <p:sp>
        <p:nvSpPr>
          <p:cNvPr id="25" name="Google Shape;324;p28">
            <a:extLst>
              <a:ext uri="{FF2B5EF4-FFF2-40B4-BE49-F238E27FC236}">
                <a16:creationId xmlns:a16="http://schemas.microsoft.com/office/drawing/2014/main" id="{209C0C56-8AFD-47E3-AC1E-EC70388A9845}"/>
              </a:ext>
            </a:extLst>
          </p:cNvPr>
          <p:cNvSpPr txBox="1"/>
          <p:nvPr/>
        </p:nvSpPr>
        <p:spPr>
          <a:xfrm>
            <a:off x="723132" y="3207755"/>
            <a:ext cx="113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Utilizing price variations</a:t>
            </a: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" name="Google Shape;325;p28">
            <a:extLst>
              <a:ext uri="{FF2B5EF4-FFF2-40B4-BE49-F238E27FC236}">
                <a16:creationId xmlns:a16="http://schemas.microsoft.com/office/drawing/2014/main" id="{7B6CABBF-0E09-DC04-1F6F-1A5E3AF08AEA}"/>
              </a:ext>
            </a:extLst>
          </p:cNvPr>
          <p:cNvSpPr txBox="1"/>
          <p:nvPr/>
        </p:nvSpPr>
        <p:spPr>
          <a:xfrm>
            <a:off x="2018476" y="3207755"/>
            <a:ext cx="178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Frequency regulation</a:t>
            </a: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Network stability</a:t>
            </a: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" name="Google Shape;326;p28">
            <a:extLst>
              <a:ext uri="{FF2B5EF4-FFF2-40B4-BE49-F238E27FC236}">
                <a16:creationId xmlns:a16="http://schemas.microsoft.com/office/drawing/2014/main" id="{9EFF3DAF-6C16-B32C-6E33-A56F383ABDC9}"/>
              </a:ext>
            </a:extLst>
          </p:cNvPr>
          <p:cNvSpPr txBox="1"/>
          <p:nvPr/>
        </p:nvSpPr>
        <p:spPr>
          <a:xfrm>
            <a:off x="5522148" y="3207755"/>
            <a:ext cx="132595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Production optimization of wind and solar</a:t>
            </a: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327;p28">
            <a:extLst>
              <a:ext uri="{FF2B5EF4-FFF2-40B4-BE49-F238E27FC236}">
                <a16:creationId xmlns:a16="http://schemas.microsoft.com/office/drawing/2014/main" id="{0B45A896-8CDE-A905-0A5D-A394A0900F29}"/>
              </a:ext>
            </a:extLst>
          </p:cNvPr>
          <p:cNvSpPr txBox="1"/>
          <p:nvPr/>
        </p:nvSpPr>
        <p:spPr>
          <a:xfrm>
            <a:off x="7009052" y="3207755"/>
            <a:ext cx="165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Energy cost management</a:t>
            </a:r>
            <a:b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Power supply reliability</a:t>
            </a: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" name="Google Shape;328;p28">
            <a:extLst>
              <a:ext uri="{FF2B5EF4-FFF2-40B4-BE49-F238E27FC236}">
                <a16:creationId xmlns:a16="http://schemas.microsoft.com/office/drawing/2014/main" id="{2C24CACD-D915-D7CC-0300-7954CB1BA41A}"/>
              </a:ext>
            </a:extLst>
          </p:cNvPr>
          <p:cNvSpPr txBox="1"/>
          <p:nvPr/>
        </p:nvSpPr>
        <p:spPr>
          <a:xfrm>
            <a:off x="3741628" y="3207755"/>
            <a:ext cx="165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80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Capacity reserve &amp;  transmission support</a:t>
            </a: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tx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Google Shape;331;p28">
            <a:extLst>
              <a:ext uri="{FF2B5EF4-FFF2-40B4-BE49-F238E27FC236}">
                <a16:creationId xmlns:a16="http://schemas.microsoft.com/office/drawing/2014/main" id="{4F2DD9A1-4882-06DB-C03F-57BBB2809609}"/>
              </a:ext>
            </a:extLst>
          </p:cNvPr>
          <p:cNvSpPr txBox="1"/>
          <p:nvPr/>
        </p:nvSpPr>
        <p:spPr>
          <a:xfrm>
            <a:off x="490800" y="1719929"/>
            <a:ext cx="1655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cs typeface="Inter"/>
                <a:sym typeface="Inter SemiBold"/>
              </a:rPr>
              <a:t>ELECTRICITY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cs typeface="Inter"/>
                <a:sym typeface="Inter SemiBold"/>
              </a:rPr>
              <a:t>TRADING</a:t>
            </a:r>
            <a:endParaRPr>
              <a:solidFill>
                <a:schemeClr val="tx2"/>
              </a:solidFill>
              <a:latin typeface="Barlow Medium" pitchFamily="2" charset="77"/>
            </a:endParaRPr>
          </a:p>
        </p:txBody>
      </p:sp>
      <p:pic>
        <p:nvPicPr>
          <p:cNvPr id="31" name="Google Shape;332;p28">
            <a:extLst>
              <a:ext uri="{FF2B5EF4-FFF2-40B4-BE49-F238E27FC236}">
                <a16:creationId xmlns:a16="http://schemas.microsoft.com/office/drawing/2014/main" id="{5B6F03C5-EDA8-E82E-8E6C-4922D021E089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9" y="2354701"/>
            <a:ext cx="76757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33;p28">
            <a:extLst>
              <a:ext uri="{FF2B5EF4-FFF2-40B4-BE49-F238E27FC236}">
                <a16:creationId xmlns:a16="http://schemas.microsoft.com/office/drawing/2014/main" id="{2E26FC8D-A542-2695-7163-44B8B1A8AE2D}"/>
              </a:ext>
            </a:extLst>
          </p:cNvPr>
          <p:cNvSpPr txBox="1"/>
          <p:nvPr/>
        </p:nvSpPr>
        <p:spPr>
          <a:xfrm>
            <a:off x="2118848" y="1719929"/>
            <a:ext cx="1655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ANCILLARY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SERVICES</a:t>
            </a:r>
            <a:endParaRPr sz="1100">
              <a:solidFill>
                <a:schemeClr val="tx2"/>
              </a:solidFill>
              <a:latin typeface="Barlow Medium" pitchFamily="2" charset="77"/>
              <a:ea typeface="Inter"/>
            </a:endParaRPr>
          </a:p>
        </p:txBody>
      </p:sp>
      <p:sp>
        <p:nvSpPr>
          <p:cNvPr id="33" name="Google Shape;334;p28">
            <a:extLst>
              <a:ext uri="{FF2B5EF4-FFF2-40B4-BE49-F238E27FC236}">
                <a16:creationId xmlns:a16="http://schemas.microsoft.com/office/drawing/2014/main" id="{13DCDBCA-C05F-B841-354C-636585058EDC}"/>
              </a:ext>
            </a:extLst>
          </p:cNvPr>
          <p:cNvSpPr txBox="1"/>
          <p:nvPr/>
        </p:nvSpPr>
        <p:spPr>
          <a:xfrm>
            <a:off x="3721527" y="1719929"/>
            <a:ext cx="165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GRID </a:t>
            </a:r>
            <a:endParaRPr sz="1100">
              <a:solidFill>
                <a:schemeClr val="tx2"/>
              </a:solidFill>
              <a:latin typeface="Barlow Medium" pitchFamily="2" charset="77"/>
              <a:ea typeface="Inter"/>
              <a:sym typeface="Inter SemiBold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STABILITY</a:t>
            </a:r>
            <a:endParaRPr sz="1100">
              <a:solidFill>
                <a:schemeClr val="tx2"/>
              </a:solidFill>
              <a:latin typeface="Barlow Medium" pitchFamily="2" charset="77"/>
              <a:ea typeface="Inter"/>
            </a:endParaRPr>
          </a:p>
        </p:txBody>
      </p:sp>
      <p:pic>
        <p:nvPicPr>
          <p:cNvPr id="34" name="Google Shape;335;p28">
            <a:extLst>
              <a:ext uri="{FF2B5EF4-FFF2-40B4-BE49-F238E27FC236}">
                <a16:creationId xmlns:a16="http://schemas.microsoft.com/office/drawing/2014/main" id="{E8A83D59-71E8-E865-0A20-D603AC1EAA5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761" y="2319929"/>
            <a:ext cx="767575" cy="7495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36;p28">
            <a:extLst>
              <a:ext uri="{FF2B5EF4-FFF2-40B4-BE49-F238E27FC236}">
                <a16:creationId xmlns:a16="http://schemas.microsoft.com/office/drawing/2014/main" id="{D50696A2-22AA-C4E3-6F1D-A7B15F984588}"/>
              </a:ext>
            </a:extLst>
          </p:cNvPr>
          <p:cNvSpPr txBox="1"/>
          <p:nvPr/>
        </p:nvSpPr>
        <p:spPr>
          <a:xfrm>
            <a:off x="5323682" y="1719929"/>
            <a:ext cx="165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RENEWABLES INTEGRATION</a:t>
            </a:r>
            <a:endParaRPr sz="1100">
              <a:solidFill>
                <a:schemeClr val="tx2"/>
              </a:solidFill>
              <a:latin typeface="Barlow Medium" pitchFamily="2" charset="77"/>
              <a:ea typeface="Inter"/>
            </a:endParaRPr>
          </a:p>
        </p:txBody>
      </p:sp>
      <p:pic>
        <p:nvPicPr>
          <p:cNvPr id="36" name="Google Shape;337;p28">
            <a:extLst>
              <a:ext uri="{FF2B5EF4-FFF2-40B4-BE49-F238E27FC236}">
                <a16:creationId xmlns:a16="http://schemas.microsoft.com/office/drawing/2014/main" id="{9503FF09-4510-97FF-5355-77F84C051D4C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544" y="2280398"/>
            <a:ext cx="821862" cy="87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38;p28">
            <a:extLst>
              <a:ext uri="{FF2B5EF4-FFF2-40B4-BE49-F238E27FC236}">
                <a16:creationId xmlns:a16="http://schemas.microsoft.com/office/drawing/2014/main" id="{2CFB6353-7134-D552-A440-339E902D8A41}"/>
              </a:ext>
            </a:extLst>
          </p:cNvPr>
          <p:cNvSpPr txBox="1"/>
          <p:nvPr/>
        </p:nvSpPr>
        <p:spPr>
          <a:xfrm>
            <a:off x="6946243" y="1719929"/>
            <a:ext cx="1655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END USER </a:t>
            </a:r>
            <a:b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</a:br>
            <a:r>
              <a:rPr lang="sv" sz="1100">
                <a:solidFill>
                  <a:schemeClr val="tx2"/>
                </a:solidFill>
                <a:latin typeface="Barlow Medium" pitchFamily="2" charset="77"/>
                <a:ea typeface="Inter"/>
                <a:sym typeface="Inter SemiBold"/>
              </a:rPr>
              <a:t>INDUSTRIAL</a:t>
            </a:r>
            <a:endParaRPr sz="1100">
              <a:solidFill>
                <a:schemeClr val="tx2"/>
              </a:solidFill>
              <a:latin typeface="Barlow Medium" pitchFamily="2" charset="77"/>
              <a:ea typeface="Inter"/>
            </a:endParaRPr>
          </a:p>
        </p:txBody>
      </p:sp>
      <p:pic>
        <p:nvPicPr>
          <p:cNvPr id="38" name="Google Shape;339;p28">
            <a:extLst>
              <a:ext uri="{FF2B5EF4-FFF2-40B4-BE49-F238E27FC236}">
                <a16:creationId xmlns:a16="http://schemas.microsoft.com/office/drawing/2014/main" id="{67834335-C9A1-97BF-C285-08D8CBF33A65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947" y="2329102"/>
            <a:ext cx="629468" cy="7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41;p28">
            <a:extLst>
              <a:ext uri="{FF2B5EF4-FFF2-40B4-BE49-F238E27FC236}">
                <a16:creationId xmlns:a16="http://schemas.microsoft.com/office/drawing/2014/main" id="{C030A542-E275-FC62-AE96-B34A5D94E06A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1" y="2354701"/>
            <a:ext cx="629450" cy="732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Rak 39">
            <a:extLst>
              <a:ext uri="{FF2B5EF4-FFF2-40B4-BE49-F238E27FC236}">
                <a16:creationId xmlns:a16="http://schemas.microsoft.com/office/drawing/2014/main" id="{63E0EB32-9017-C4EC-0541-57D9BA17F2FA}"/>
              </a:ext>
            </a:extLst>
          </p:cNvPr>
          <p:cNvCxnSpPr/>
          <p:nvPr/>
        </p:nvCxnSpPr>
        <p:spPr>
          <a:xfrm>
            <a:off x="2055378" y="1495153"/>
            <a:ext cx="0" cy="2530843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>
            <a:extLst>
              <a:ext uri="{FF2B5EF4-FFF2-40B4-BE49-F238E27FC236}">
                <a16:creationId xmlns:a16="http://schemas.microsoft.com/office/drawing/2014/main" id="{66E0675C-C2DB-4DC4-88EF-12DF857A9DDB}"/>
              </a:ext>
            </a:extLst>
          </p:cNvPr>
          <p:cNvCxnSpPr/>
          <p:nvPr/>
        </p:nvCxnSpPr>
        <p:spPr>
          <a:xfrm>
            <a:off x="3684104" y="1495153"/>
            <a:ext cx="0" cy="2530843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>
            <a:extLst>
              <a:ext uri="{FF2B5EF4-FFF2-40B4-BE49-F238E27FC236}">
                <a16:creationId xmlns:a16="http://schemas.microsoft.com/office/drawing/2014/main" id="{83E7E782-4867-BF44-93C3-76E61C5C3F46}"/>
              </a:ext>
            </a:extLst>
          </p:cNvPr>
          <p:cNvCxnSpPr/>
          <p:nvPr/>
        </p:nvCxnSpPr>
        <p:spPr>
          <a:xfrm>
            <a:off x="5312830" y="1495153"/>
            <a:ext cx="0" cy="2530843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>
            <a:extLst>
              <a:ext uri="{FF2B5EF4-FFF2-40B4-BE49-F238E27FC236}">
                <a16:creationId xmlns:a16="http://schemas.microsoft.com/office/drawing/2014/main" id="{FFDFF5CD-3BFE-C585-FA45-669F59F7A70D}"/>
              </a:ext>
            </a:extLst>
          </p:cNvPr>
          <p:cNvCxnSpPr/>
          <p:nvPr/>
        </p:nvCxnSpPr>
        <p:spPr>
          <a:xfrm>
            <a:off x="6941557" y="1495153"/>
            <a:ext cx="0" cy="2530843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BA8AD-5BB4-1060-1EB8-DF48B781C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758" y="1464890"/>
            <a:ext cx="3843670" cy="20508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sv-SE" sz="1300">
              <a:latin typeface="Barlow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sv-SE" sz="1300">
                <a:latin typeface="Barlow" pitchFamily="2" charset="77"/>
              </a:rPr>
              <a:t>e</a:t>
            </a:r>
            <a:r>
              <a:rPr lang="en-SE" sz="1300">
                <a:latin typeface="Barlow" pitchFamily="2" charset="77"/>
              </a:rPr>
              <a:t>nabl</a:t>
            </a:r>
            <a:r>
              <a:rPr lang="sv-SE" sz="1300" err="1">
                <a:latin typeface="Barlow" pitchFamily="2" charset="77"/>
              </a:rPr>
              <a:t>es</a:t>
            </a:r>
            <a:r>
              <a:rPr lang="sv-SE" sz="1300">
                <a:latin typeface="Barlow" pitchFamily="2" charset="77"/>
              </a:rPr>
              <a:t> </a:t>
            </a:r>
            <a:r>
              <a:rPr lang="en-SE" sz="1300">
                <a:latin typeface="Barlow" pitchFamily="2" charset="77"/>
              </a:rPr>
              <a:t>energy </a:t>
            </a:r>
            <a:r>
              <a:rPr lang="sv-SE" sz="1300">
                <a:latin typeface="Barlow" pitchFamily="2" charset="77"/>
              </a:rPr>
              <a:t>asset </a:t>
            </a:r>
            <a:r>
              <a:rPr lang="sv-SE" sz="1300" err="1">
                <a:latin typeface="Barlow" pitchFamily="2" charset="77"/>
              </a:rPr>
              <a:t>owners</a:t>
            </a:r>
            <a:r>
              <a:rPr lang="sv-SE" sz="1300">
                <a:latin typeface="Barlow" pitchFamily="2" charset="77"/>
              </a:rPr>
              <a:t> </a:t>
            </a:r>
            <a:r>
              <a:rPr lang="en-SE" sz="1300">
                <a:latin typeface="Barlow" pitchFamily="2" charset="77"/>
              </a:rPr>
              <a:t>and industries</a:t>
            </a:r>
            <a:endParaRPr lang="sv-SE" sz="1300">
              <a:latin typeface="Barlow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SE" sz="1300">
                <a:latin typeface="Barlow" pitchFamily="2" charset="77"/>
              </a:rPr>
              <a:t>to collaborative</a:t>
            </a:r>
            <a:r>
              <a:rPr lang="sv-SE" sz="1300">
                <a:latin typeface="Barlow" pitchFamily="2" charset="77"/>
              </a:rPr>
              <a:t>ly</a:t>
            </a:r>
            <a:r>
              <a:rPr lang="en-SE" sz="1300">
                <a:latin typeface="Barlow" pitchFamily="2" charset="77"/>
              </a:rPr>
              <a:t> </a:t>
            </a:r>
            <a:r>
              <a:rPr lang="sv-SE" sz="1300" err="1">
                <a:latin typeface="Barlow" pitchFamily="2" charset="77"/>
              </a:rPr>
              <a:t>operate</a:t>
            </a:r>
            <a:r>
              <a:rPr lang="sv-SE" sz="1300">
                <a:latin typeface="Barlow" pitchFamily="2" charset="77"/>
              </a:rPr>
              <a:t> </a:t>
            </a:r>
            <a:r>
              <a:rPr lang="en-SE" sz="1300">
                <a:latin typeface="Barlow" pitchFamily="2" charset="77"/>
              </a:rPr>
              <a:t>their </a:t>
            </a:r>
            <a:r>
              <a:rPr lang="sv-SE" sz="1300">
                <a:latin typeface="Barlow" pitchFamily="2" charset="77"/>
              </a:rPr>
              <a:t>assets</a:t>
            </a:r>
          </a:p>
          <a:p>
            <a:pPr algn="ctr">
              <a:lnSpc>
                <a:spcPct val="100000"/>
              </a:lnSpc>
            </a:pPr>
            <a:r>
              <a:rPr lang="en-SE" sz="1300">
                <a:latin typeface="Barlow" pitchFamily="2" charset="77"/>
              </a:rPr>
              <a:t>t</a:t>
            </a:r>
            <a:r>
              <a:rPr lang="sv-SE" sz="1300">
                <a:latin typeface="Barlow" pitchFamily="2" charset="77"/>
              </a:rPr>
              <a:t>h</a:t>
            </a:r>
            <a:r>
              <a:rPr lang="en-SE" sz="1300">
                <a:latin typeface="Barlow" pitchFamily="2" charset="77"/>
              </a:rPr>
              <a:t>rough 24/7 </a:t>
            </a:r>
            <a:r>
              <a:rPr lang="sv-SE" sz="1300">
                <a:latin typeface="Barlow" pitchFamily="2" charset="77"/>
                <a:sym typeface="Inter"/>
              </a:rPr>
              <a:t>automation</a:t>
            </a:r>
          </a:p>
          <a:p>
            <a:pPr algn="ctr">
              <a:lnSpc>
                <a:spcPct val="100000"/>
              </a:lnSpc>
            </a:pPr>
            <a:r>
              <a:rPr lang="sv-SE" sz="1300" err="1">
                <a:latin typeface="Barlow" pitchFamily="2" charset="77"/>
                <a:sym typeface="Inter"/>
              </a:rPr>
              <a:t>based</a:t>
            </a:r>
            <a:r>
              <a:rPr lang="sv-SE" sz="1300">
                <a:latin typeface="Barlow" pitchFamily="2" charset="77"/>
                <a:sym typeface="Inter"/>
              </a:rPr>
              <a:t> on </a:t>
            </a:r>
            <a:r>
              <a:rPr lang="sv-SE" sz="1300" err="1">
                <a:latin typeface="Barlow" pitchFamily="2" charset="77"/>
                <a:sym typeface="Inter"/>
              </a:rPr>
              <a:t>algorithms</a:t>
            </a:r>
            <a:r>
              <a:rPr lang="sv-SE" sz="1300">
                <a:latin typeface="Barlow" pitchFamily="2" charset="77"/>
                <a:sym typeface="Inter"/>
              </a:rPr>
              <a:t>, </a:t>
            </a:r>
            <a:r>
              <a:rPr lang="sv-SE" sz="1300" err="1">
                <a:latin typeface="Barlow" pitchFamily="2" charset="77"/>
                <a:sym typeface="Inter"/>
              </a:rPr>
              <a:t>machine</a:t>
            </a:r>
            <a:r>
              <a:rPr lang="sv-SE" sz="1300">
                <a:latin typeface="Barlow" pitchFamily="2" charset="77"/>
                <a:sym typeface="Inter"/>
              </a:rPr>
              <a:t> </a:t>
            </a:r>
            <a:r>
              <a:rPr lang="sv-SE" sz="1300" err="1">
                <a:latin typeface="Barlow" pitchFamily="2" charset="77"/>
                <a:sym typeface="Inter"/>
              </a:rPr>
              <a:t>learning</a:t>
            </a:r>
            <a:r>
              <a:rPr lang="sv-SE" sz="1300">
                <a:latin typeface="Barlow" pitchFamily="2" charset="77"/>
                <a:sym typeface="Inter"/>
              </a:rPr>
              <a:t>, and </a:t>
            </a:r>
            <a:r>
              <a:rPr lang="sv-SE" sz="1300" err="1">
                <a:latin typeface="Barlow" pitchFamily="2" charset="77"/>
                <a:sym typeface="Inter"/>
              </a:rPr>
              <a:t>artificial</a:t>
            </a:r>
            <a:r>
              <a:rPr lang="sv-SE" sz="1300">
                <a:latin typeface="Barlow" pitchFamily="2" charset="77"/>
                <a:sym typeface="Inter"/>
              </a:rPr>
              <a:t> </a:t>
            </a:r>
            <a:r>
              <a:rPr lang="sv-SE" sz="1300" err="1">
                <a:latin typeface="Barlow" pitchFamily="2" charset="77"/>
                <a:sym typeface="Inter"/>
              </a:rPr>
              <a:t>intelligence</a:t>
            </a:r>
            <a:r>
              <a:rPr lang="en-SE" sz="1300">
                <a:latin typeface="Barlow" pitchFamily="2" charset="77"/>
                <a:sym typeface="Inter"/>
              </a:rPr>
              <a:t> 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endParaRPr lang="en-SE">
              <a:latin typeface="Barlow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ACBB-4B27-3CA3-D125-33ABC3ADF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3FB6C-6397-2346-A71D-8E24A8E97EAD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424242">
                    <a:tint val="75000"/>
                  </a:srgbClr>
                </a:solidFill>
                <a:effectLst/>
                <a:uLnTx/>
                <a:uFillTx/>
                <a:latin typeface="Barlow Light" pitchFamily="2" charset="77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424242">
                  <a:tint val="75000"/>
                </a:srgbClr>
              </a:solidFill>
              <a:effectLst/>
              <a:uLnTx/>
              <a:uFillTx/>
              <a:latin typeface="Barlow Light" pitchFamily="2" charset="77"/>
              <a:ea typeface="+mn-ea"/>
              <a:cs typeface="+mn-cs"/>
            </a:endParaRPr>
          </a:p>
        </p:txBody>
      </p:sp>
      <p:pic>
        <p:nvPicPr>
          <p:cNvPr id="5" name="Google Shape;448;p35">
            <a:extLst>
              <a:ext uri="{FF2B5EF4-FFF2-40B4-BE49-F238E27FC236}">
                <a16:creationId xmlns:a16="http://schemas.microsoft.com/office/drawing/2014/main" id="{083C99E5-4386-1A25-4CAB-2D94581315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6004" y="1075974"/>
            <a:ext cx="3397624" cy="2993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C9AAA4F-A00B-4572-F684-3EE94985E01C}"/>
              </a:ext>
            </a:extLst>
          </p:cNvPr>
          <p:cNvSpPr txBox="1">
            <a:spLocks/>
          </p:cNvSpPr>
          <p:nvPr/>
        </p:nvSpPr>
        <p:spPr>
          <a:xfrm>
            <a:off x="364720" y="344220"/>
            <a:ext cx="6846837" cy="64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959"/>
                </a:solidFill>
                <a:effectLst/>
                <a:uLnTx/>
                <a:uFillTx/>
                <a:latin typeface="Barlow Light" pitchFamily="2" charset="77"/>
              </a:rPr>
              <a:t>WE’RE CREATING A RENEWABLE VIRTUAL POWER PLANT</a:t>
            </a:r>
          </a:p>
        </p:txBody>
      </p:sp>
      <p:pic>
        <p:nvPicPr>
          <p:cNvPr id="2" name="Picture 1" descr="A black and grey logo&#10;&#10;Description automatically generated with medium confidence">
            <a:extLst>
              <a:ext uri="{FF2B5EF4-FFF2-40B4-BE49-F238E27FC236}">
                <a16:creationId xmlns:a16="http://schemas.microsoft.com/office/drawing/2014/main" id="{FFB05544-D47A-B5A4-A7D1-C105EEC7C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608" y="1506587"/>
            <a:ext cx="1199970" cy="2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estorage - innehållsbilder m sidfot">
  <a:themeElements>
    <a:clrScheme name="Minestorage">
      <a:dk1>
        <a:srgbClr val="424242"/>
      </a:dk1>
      <a:lt1>
        <a:srgbClr val="FFFFFF"/>
      </a:lt1>
      <a:dk2>
        <a:srgbClr val="575959"/>
      </a:dk2>
      <a:lt2>
        <a:srgbClr val="C3C3C3"/>
      </a:lt2>
      <a:accent1>
        <a:srgbClr val="00337D"/>
      </a:accent1>
      <a:accent2>
        <a:srgbClr val="97A79D"/>
      </a:accent2>
      <a:accent3>
        <a:srgbClr val="FE8162"/>
      </a:accent3>
      <a:accent4>
        <a:srgbClr val="0090FF"/>
      </a:accent4>
      <a:accent5>
        <a:srgbClr val="FFDD4D"/>
      </a:accent5>
      <a:accent6>
        <a:srgbClr val="0091FF"/>
      </a:accent6>
      <a:hlink>
        <a:srgbClr val="FFDC4E"/>
      </a:hlink>
      <a:folHlink>
        <a:srgbClr val="FFB5A5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storage1.0" id="{E6386800-049D-114B-8668-AA93DD425008}" vid="{6E75067F-C990-1F4B-8F86-D4321260878E}"/>
    </a:ext>
  </a:extLst>
</a:theme>
</file>

<file path=ppt/theme/theme2.xml><?xml version="1.0" encoding="utf-8"?>
<a:theme xmlns:a="http://schemas.openxmlformats.org/drawingml/2006/main" name="Avsnittsbilder">
  <a:themeElements>
    <a:clrScheme name="Minestorage">
      <a:dk1>
        <a:srgbClr val="424242"/>
      </a:dk1>
      <a:lt1>
        <a:srgbClr val="FFFFFF"/>
      </a:lt1>
      <a:dk2>
        <a:srgbClr val="575959"/>
      </a:dk2>
      <a:lt2>
        <a:srgbClr val="C3C3C3"/>
      </a:lt2>
      <a:accent1>
        <a:srgbClr val="00337D"/>
      </a:accent1>
      <a:accent2>
        <a:srgbClr val="97A79D"/>
      </a:accent2>
      <a:accent3>
        <a:srgbClr val="FE8162"/>
      </a:accent3>
      <a:accent4>
        <a:srgbClr val="0090FF"/>
      </a:accent4>
      <a:accent5>
        <a:srgbClr val="FFDD4D"/>
      </a:accent5>
      <a:accent6>
        <a:srgbClr val="0091FF"/>
      </a:accent6>
      <a:hlink>
        <a:srgbClr val="FFDC4E"/>
      </a:hlink>
      <a:folHlink>
        <a:srgbClr val="FFB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nestorage - startbilder">
  <a:themeElements>
    <a:clrScheme name="Minestorage">
      <a:dk1>
        <a:srgbClr val="424242"/>
      </a:dk1>
      <a:lt1>
        <a:srgbClr val="FFFFFF"/>
      </a:lt1>
      <a:dk2>
        <a:srgbClr val="575959"/>
      </a:dk2>
      <a:lt2>
        <a:srgbClr val="C3C3C3"/>
      </a:lt2>
      <a:accent1>
        <a:srgbClr val="00337D"/>
      </a:accent1>
      <a:accent2>
        <a:srgbClr val="97A79D"/>
      </a:accent2>
      <a:accent3>
        <a:srgbClr val="FE8162"/>
      </a:accent3>
      <a:accent4>
        <a:srgbClr val="0090FF"/>
      </a:accent4>
      <a:accent5>
        <a:srgbClr val="FFDD4D"/>
      </a:accent5>
      <a:accent6>
        <a:srgbClr val="0091FF"/>
      </a:accent6>
      <a:hlink>
        <a:srgbClr val="FFDC4E"/>
      </a:hlink>
      <a:folHlink>
        <a:srgbClr val="FFB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9cdc4-3607-448e-924e-a60d533f3228" xsi:nil="true"/>
    <lcf76f155ced4ddcb4097134ff3c332f xmlns="0e2857ad-8753-41f3-9841-498282676655">
      <Terms xmlns="http://schemas.microsoft.com/office/infopath/2007/PartnerControls"/>
    </lcf76f155ced4ddcb4097134ff3c332f>
    <MediaLengthInSeconds xmlns="0e2857ad-8753-41f3-9841-498282676655" xsi:nil="true"/>
    <SharedWithUsers xmlns="6299cdc4-3607-448e-924e-a60d533f3228">
      <UserInfo>
        <DisplayName/>
        <AccountId xsi:nil="true"/>
        <AccountType/>
      </UserInfo>
    </SharedWithUsers>
    <date xmlns="0e2857ad-8753-41f3-9841-498282676655" xsi:nil="true"/>
    <Casenumber xmlns="0e2857ad-8753-41f3-9841-4982826766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59A5025313B4A9F87309224977E72" ma:contentTypeVersion="19" ma:contentTypeDescription="Create a new document." ma:contentTypeScope="" ma:versionID="0c639157351b4d6d8a0556aa17b2f67e">
  <xsd:schema xmlns:xsd="http://www.w3.org/2001/XMLSchema" xmlns:xs="http://www.w3.org/2001/XMLSchema" xmlns:p="http://schemas.microsoft.com/office/2006/metadata/properties" xmlns:ns2="0e2857ad-8753-41f3-9841-498282676655" xmlns:ns3="6299cdc4-3607-448e-924e-a60d533f3228" targetNamespace="http://schemas.microsoft.com/office/2006/metadata/properties" ma:root="true" ma:fieldsID="0f83aff5f470c566642698d7919f3fcc" ns2:_="" ns3:_="">
    <xsd:import namespace="0e2857ad-8753-41f3-9841-498282676655"/>
    <xsd:import namespace="6299cdc4-3607-448e-924e-a60d533f32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Casenumber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857ad-8753-41f3-9841-498282676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Casenumber" ma:index="20" nillable="true" ma:displayName="Case number" ma:format="Dropdown" ma:internalName="Casenumber" ma:percentage="FALSE">
      <xsd:simpleType>
        <xsd:restriction base="dms:Number">
          <xsd:maxInclusive value="140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74d7206-4f41-4f3a-9261-d4835b51a0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9cdc4-3607-448e-924e-a60d533f32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7bbb8e-9f7a-43cb-a43e-38b19a7b5a74}" ma:internalName="TaxCatchAll" ma:showField="CatchAllData" ma:web="6299cdc4-3607-448e-924e-a60d533f32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C10A29-BF03-415F-9B73-153A7C6C4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9C9C4-7564-4FD6-AC3A-148F85BF829C}">
  <ds:schemaRefs>
    <ds:schemaRef ds:uri="http://schemas.microsoft.com/office/2006/documentManagement/types"/>
    <ds:schemaRef ds:uri="73de04aa-d287-4b3b-9ded-cc30927515f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42d9945-bd75-4387-a72a-55bc6d7fd24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FDB4078-BBD3-4E69-8084-491B4332A9D0}"/>
</file>

<file path=docProps/app.xml><?xml version="1.0" encoding="utf-8"?>
<Properties xmlns="http://schemas.openxmlformats.org/officeDocument/2006/extended-properties" xmlns:vt="http://schemas.openxmlformats.org/officeDocument/2006/docPropsVTypes">
  <Template>Minestorage1.0</Template>
  <TotalTime>55216</TotalTime>
  <Words>659</Words>
  <Application>Microsoft Macintosh PowerPoint</Application>
  <PresentationFormat>Custom</PresentationFormat>
  <Paragraphs>180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Barlow</vt:lpstr>
      <vt:lpstr>Barlow Light</vt:lpstr>
      <vt:lpstr>Barlow Medium</vt:lpstr>
      <vt:lpstr>Barlow SemiBold</vt:lpstr>
      <vt:lpstr>Barlow Thin</vt:lpstr>
      <vt:lpstr>Calibri</vt:lpstr>
      <vt:lpstr>Inter</vt:lpstr>
      <vt:lpstr>Inter Medium</vt:lpstr>
      <vt:lpstr>Minestorage - innehållsbilder m sidfot</vt:lpstr>
      <vt:lpstr>Avsnittsbilder</vt:lpstr>
      <vt:lpstr>Minestorage - startbilder</vt:lpstr>
      <vt:lpstr>PowerPoint Presentation</vt:lpstr>
      <vt:lpstr>DECARBONIZATION &amp; ELECTRIFICATION DRIVES THE NEED FOR ENERGY STORAGE</vt:lpstr>
      <vt:lpstr>GRID-SUPPORTING ENERGY STORAGE TECHNOLOGIES</vt:lpstr>
      <vt:lpstr>PowerPoint Presentation</vt:lpstr>
      <vt:lpstr>MINE STORAGE CONCEPT</vt:lpstr>
      <vt:lpstr>GLOBAL POTENTIAL WITH 1 MILLION  MINES IN THE WORLD </vt:lpstr>
      <vt:lpstr>THE MINE STORAGE WoWTM OUR WAY OF WORKING</vt:lpstr>
      <vt:lpstr>BUSINESS MODEL REVENUES FOR A MINE STORAGE</vt:lpstr>
      <vt:lpstr>PowerPoint Presentation</vt:lpstr>
      <vt:lpstr>BUILDING MINE STORAGE TO BECOME A GLOBAL LEADER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font</dc:title>
  <dc:creator>Kristoffer Karlsson</dc:creator>
  <cp:lastModifiedBy>Anna Engman</cp:lastModifiedBy>
  <cp:revision>5</cp:revision>
  <dcterms:created xsi:type="dcterms:W3CDTF">2022-11-28T14:01:52Z</dcterms:created>
  <dcterms:modified xsi:type="dcterms:W3CDTF">2023-10-13T12:37:59Z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0x010100C2159A5025313B4A9F87309224977E72</vt:lpwstr>
  </property>
  <property fmtid="{D5CDD505-2E9C-101B-9397-08002B2CF9AE}" pid="3" name="MediaServiceImageTags">
    <vt:lpwstr/>
  </property>
</Properties>
</file>